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  <p:sldMasterId id="2147483804" r:id="rId2"/>
  </p:sldMasterIdLst>
  <p:notesMasterIdLst>
    <p:notesMasterId r:id="rId35"/>
  </p:notesMasterIdLst>
  <p:sldIdLst>
    <p:sldId id="257" r:id="rId3"/>
    <p:sldId id="262" r:id="rId4"/>
    <p:sldId id="259" r:id="rId5"/>
    <p:sldId id="260" r:id="rId6"/>
    <p:sldId id="297" r:id="rId7"/>
    <p:sldId id="261" r:id="rId8"/>
    <p:sldId id="263" r:id="rId9"/>
    <p:sldId id="280" r:id="rId10"/>
    <p:sldId id="281" r:id="rId11"/>
    <p:sldId id="266" r:id="rId12"/>
    <p:sldId id="265" r:id="rId13"/>
    <p:sldId id="267" r:id="rId14"/>
    <p:sldId id="268" r:id="rId15"/>
    <p:sldId id="288" r:id="rId16"/>
    <p:sldId id="270" r:id="rId17"/>
    <p:sldId id="271" r:id="rId18"/>
    <p:sldId id="302" r:id="rId19"/>
    <p:sldId id="304" r:id="rId20"/>
    <p:sldId id="303" r:id="rId21"/>
    <p:sldId id="293" r:id="rId22"/>
    <p:sldId id="295" r:id="rId23"/>
    <p:sldId id="272" r:id="rId24"/>
    <p:sldId id="296" r:id="rId25"/>
    <p:sldId id="274" r:id="rId26"/>
    <p:sldId id="305" r:id="rId27"/>
    <p:sldId id="283" r:id="rId28"/>
    <p:sldId id="298" r:id="rId29"/>
    <p:sldId id="299" r:id="rId30"/>
    <p:sldId id="276" r:id="rId31"/>
    <p:sldId id="277" r:id="rId32"/>
    <p:sldId id="285" r:id="rId33"/>
    <p:sldId id="278" r:id="rId34"/>
  </p:sldIdLst>
  <p:sldSz cx="12190413" cy="6859588"/>
  <p:notesSz cx="9144000" cy="6858000"/>
  <p:defaultTextStyle>
    <a:defPPr>
      <a:defRPr lang="fr-FR"/>
    </a:defPPr>
    <a:lvl1pPr marL="0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724"/>
    <a:srgbClr val="F39879"/>
    <a:srgbClr val="FAD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54241" autoAdjust="0"/>
  </p:normalViewPr>
  <p:slideViewPr>
    <p:cSldViewPr>
      <p:cViewPr varScale="1">
        <p:scale>
          <a:sx n="47" d="100"/>
          <a:sy n="47" d="100"/>
        </p:scale>
        <p:origin x="2054" y="34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026FA-005D-4F83-91B7-4A67E527D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035807-436B-4098-B283-CFDB1C2C895B}">
      <dgm:prSet phldrT="[Text]" custT="1"/>
      <dgm:spPr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Contexte du projet</a:t>
          </a:r>
          <a:endParaRPr lang="fr-FR" sz="2400" noProof="0" dirty="0">
            <a:solidFill>
              <a:schemeClr val="bg1"/>
            </a:solidFill>
          </a:endParaRPr>
        </a:p>
      </dgm:t>
    </dgm:pt>
    <dgm:pt modelId="{CF38784C-E47C-4381-88BA-3A6C34619753}" type="parTrans" cxnId="{568EF7AE-5E7A-4A4B-8C1E-7742DE39B02B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9FD588D3-FE2F-4AEF-ABC5-9048826E4994}" type="sibTrans" cxnId="{568EF7AE-5E7A-4A4B-8C1E-7742DE39B02B}">
      <dgm:prSet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493133E4-0A75-4988-B893-C64C3896137C}">
      <dgm:prSet phldrT="[Text]" custT="1"/>
      <dgm:spPr>
        <a:solidFill>
          <a:schemeClr val="accent2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noProof="0" dirty="0">
              <a:solidFill>
                <a:schemeClr val="bg1"/>
              </a:solidFill>
            </a:rPr>
            <a:t>Intelligence artificielle et </a:t>
          </a:r>
          <a:r>
            <a:rPr lang="fr-FR" sz="2400" noProof="0" dirty="0" err="1">
              <a:solidFill>
                <a:schemeClr val="bg1"/>
              </a:solidFill>
            </a:rPr>
            <a:t>chatbots</a:t>
          </a:r>
          <a:endParaRPr lang="fr-FR" sz="2400" noProof="0" dirty="0">
            <a:solidFill>
              <a:schemeClr val="bg1"/>
            </a:solidFill>
          </a:endParaRPr>
        </a:p>
      </dgm:t>
    </dgm:pt>
    <dgm:pt modelId="{786492F5-D397-4BFF-8CD6-C70719EE8EC7}" type="parTrans" cxnId="{BBC9D532-9666-4D18-8598-ADC8785C9EE5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5407D118-DF82-41F2-B25C-B08B875AD3C1}" type="sibTrans" cxnId="{BBC9D532-9666-4D18-8598-ADC8785C9EE5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05AAF50B-5C87-4E19-B1B3-38E188CC8D32}">
      <dgm:prSet phldrT="[Text]" custT="1"/>
      <dgm:spPr>
        <a:solidFill>
          <a:schemeClr val="accent3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Approche adoptée</a:t>
          </a:r>
          <a:endParaRPr lang="fr-FR" sz="2400" noProof="0" dirty="0">
            <a:solidFill>
              <a:schemeClr val="bg1"/>
            </a:solidFill>
          </a:endParaRPr>
        </a:p>
      </dgm:t>
    </dgm:pt>
    <dgm:pt modelId="{7FF2B4BD-297A-43EE-8D5C-D466EF2F37C8}" type="parTrans" cxnId="{EE9B1865-1468-41CE-9B5A-69A5D2D9CDD8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16810300-1F98-4C00-98C7-7F4C93CDEE9E}" type="sibTrans" cxnId="{EE9B1865-1468-41CE-9B5A-69A5D2D9CDD8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C8D3EB2C-1B33-49F1-A09D-9D8BC98DCFFC}">
      <dgm:prSet custT="1"/>
      <dgm:spPr>
        <a:solidFill>
          <a:schemeClr val="accent4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Réalisation</a:t>
          </a:r>
          <a:endParaRPr lang="fr-FR" sz="2400" noProof="0" dirty="0">
            <a:solidFill>
              <a:schemeClr val="bg1"/>
            </a:solidFill>
          </a:endParaRPr>
        </a:p>
      </dgm:t>
    </dgm:pt>
    <dgm:pt modelId="{E4244590-7546-41EF-B8E3-CE696B7074AA}" type="parTrans" cxnId="{1A156D4A-22BD-4D92-84FE-40225A3AEAE5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858B79B7-C7F1-4032-BEBB-EED6A59C485A}" type="sibTrans" cxnId="{1A156D4A-22BD-4D92-84FE-40225A3AEAE5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A96F4048-1F86-40B8-8EB8-B0D3CCB904AC}">
      <dgm:prSet custT="1"/>
      <dgm:spPr>
        <a:solidFill>
          <a:schemeClr val="accent6"/>
        </a:solidFill>
        <a:ln w="38100">
          <a:solidFill>
            <a:schemeClr val="bg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fr-FR" sz="24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et perspectives</a:t>
          </a:r>
          <a:endParaRPr lang="fr-FR" sz="2400" noProof="0" dirty="0">
            <a:solidFill>
              <a:schemeClr val="bg1"/>
            </a:solidFill>
          </a:endParaRPr>
        </a:p>
      </dgm:t>
    </dgm:pt>
    <dgm:pt modelId="{FB4DE79F-C8CE-4AD5-908F-46F2DD11FEAF}" type="parTrans" cxnId="{836D2420-AD9D-45DF-9FEC-CF5DD690EEA6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8A04FE2A-8093-4AA8-9662-819B2383A01F}" type="sibTrans" cxnId="{836D2420-AD9D-45DF-9FEC-CF5DD690EEA6}">
      <dgm:prSet/>
      <dgm:spPr/>
      <dgm:t>
        <a:bodyPr/>
        <a:lstStyle/>
        <a:p>
          <a:endParaRPr lang="fr-FR" sz="2400" noProof="0">
            <a:solidFill>
              <a:schemeClr val="bg1"/>
            </a:solidFill>
          </a:endParaRPr>
        </a:p>
      </dgm:t>
    </dgm:pt>
    <dgm:pt modelId="{1A27FCBB-E541-4E0E-B1EF-0DC3B82F7D6B}" type="pres">
      <dgm:prSet presAssocID="{B61026FA-005D-4F83-91B7-4A67E527D09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FECFB32-E6B3-4745-B74B-03EBCFD88A4F}" type="pres">
      <dgm:prSet presAssocID="{B61026FA-005D-4F83-91B7-4A67E527D09C}" presName="Name1" presStyleCnt="0"/>
      <dgm:spPr/>
    </dgm:pt>
    <dgm:pt modelId="{E80E83BC-FA7D-41C4-ADB9-CFD4B5BC7C27}" type="pres">
      <dgm:prSet presAssocID="{B61026FA-005D-4F83-91B7-4A67E527D09C}" presName="cycle" presStyleCnt="0"/>
      <dgm:spPr/>
    </dgm:pt>
    <dgm:pt modelId="{60030C70-F1E5-4987-AFAD-C98CFD15F308}" type="pres">
      <dgm:prSet presAssocID="{B61026FA-005D-4F83-91B7-4A67E527D09C}" presName="srcNode" presStyleLbl="node1" presStyleIdx="0" presStyleCnt="5"/>
      <dgm:spPr/>
    </dgm:pt>
    <dgm:pt modelId="{75CD2D43-FF46-486F-8F92-07E6EFDCB430}" type="pres">
      <dgm:prSet presAssocID="{B61026FA-005D-4F83-91B7-4A67E527D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45661116-E63B-4383-BA11-80CAAF8FBF7E}" type="pres">
      <dgm:prSet presAssocID="{B61026FA-005D-4F83-91B7-4A67E527D09C}" presName="extraNode" presStyleLbl="node1" presStyleIdx="0" presStyleCnt="5"/>
      <dgm:spPr/>
    </dgm:pt>
    <dgm:pt modelId="{4AF4D685-69D0-43E3-9F8A-CC8E8769CF62}" type="pres">
      <dgm:prSet presAssocID="{B61026FA-005D-4F83-91B7-4A67E527D09C}" presName="dstNode" presStyleLbl="node1" presStyleIdx="0" presStyleCnt="5"/>
      <dgm:spPr/>
    </dgm:pt>
    <dgm:pt modelId="{2EDA5132-F085-4E3B-BEF6-ED2C397CDBF7}" type="pres">
      <dgm:prSet presAssocID="{C7035807-436B-4098-B283-CFDB1C2C895B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4A080864-EA3F-460E-A43D-87F682A0B74D}" type="pres">
      <dgm:prSet presAssocID="{C7035807-436B-4098-B283-CFDB1C2C895B}" presName="accent_1" presStyleCnt="0"/>
      <dgm:spPr/>
    </dgm:pt>
    <dgm:pt modelId="{ED3C09F1-2D6D-4190-9E6D-EDDB3272A725}" type="pres">
      <dgm:prSet presAssocID="{C7035807-436B-4098-B283-CFDB1C2C895B}" presName="accentRepeatNode" presStyleLbl="solidFgAcc1" presStyleIdx="0" presStyleCnt="5"/>
      <dgm:spPr>
        <a:ln w="38100">
          <a:solidFill>
            <a:schemeClr val="accent1"/>
          </a:solidFill>
        </a:ln>
      </dgm:spPr>
    </dgm:pt>
    <dgm:pt modelId="{890952B4-38AA-41FF-A5D3-8211D557B0E1}" type="pres">
      <dgm:prSet presAssocID="{493133E4-0A75-4988-B893-C64C3896137C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83AB650-1351-42AD-B40B-62B6DEA53B72}" type="pres">
      <dgm:prSet presAssocID="{493133E4-0A75-4988-B893-C64C3896137C}" presName="accent_2" presStyleCnt="0"/>
      <dgm:spPr/>
    </dgm:pt>
    <dgm:pt modelId="{BCF104F0-8207-4D4B-8D30-9B5FF072325D}" type="pres">
      <dgm:prSet presAssocID="{493133E4-0A75-4988-B893-C64C3896137C}" presName="accentRepeatNode" presStyleLbl="solidFgAcc1" presStyleIdx="1" presStyleCnt="5"/>
      <dgm:spPr>
        <a:ln w="38100">
          <a:solidFill>
            <a:schemeClr val="accent2"/>
          </a:solidFill>
        </a:ln>
      </dgm:spPr>
    </dgm:pt>
    <dgm:pt modelId="{1D64D228-CAB5-4574-A504-DE95AB25EA27}" type="pres">
      <dgm:prSet presAssocID="{05AAF50B-5C87-4E19-B1B3-38E188CC8D32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F4E84FF-9029-4B61-A15A-25C1445C740A}" type="pres">
      <dgm:prSet presAssocID="{05AAF50B-5C87-4E19-B1B3-38E188CC8D32}" presName="accent_3" presStyleCnt="0"/>
      <dgm:spPr/>
    </dgm:pt>
    <dgm:pt modelId="{D318C2A8-EF24-405C-81FA-6A044674B627}" type="pres">
      <dgm:prSet presAssocID="{05AAF50B-5C87-4E19-B1B3-38E188CC8D32}" presName="accentRepeatNode" presStyleLbl="solidFgAcc1" presStyleIdx="2" presStyleCnt="5"/>
      <dgm:spPr>
        <a:ln w="38100">
          <a:solidFill>
            <a:schemeClr val="accent3"/>
          </a:solidFill>
        </a:ln>
      </dgm:spPr>
    </dgm:pt>
    <dgm:pt modelId="{9D6787BB-1453-4DA2-861D-55C8D5BC14DD}" type="pres">
      <dgm:prSet presAssocID="{C8D3EB2C-1B33-49F1-A09D-9D8BC98DCFFC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445DC0A-CE26-4AB2-8731-BC6E51433055}" type="pres">
      <dgm:prSet presAssocID="{C8D3EB2C-1B33-49F1-A09D-9D8BC98DCFFC}" presName="accent_4" presStyleCnt="0"/>
      <dgm:spPr/>
    </dgm:pt>
    <dgm:pt modelId="{E5C31066-E276-44EE-AA8A-6739FF02CE8E}" type="pres">
      <dgm:prSet presAssocID="{C8D3EB2C-1B33-49F1-A09D-9D8BC98DCFFC}" presName="accentRepeatNode" presStyleLbl="solidFgAcc1" presStyleIdx="3" presStyleCnt="5"/>
      <dgm:spPr>
        <a:ln w="38100">
          <a:solidFill>
            <a:schemeClr val="accent4"/>
          </a:solidFill>
        </a:ln>
      </dgm:spPr>
    </dgm:pt>
    <dgm:pt modelId="{3A56A0E3-B579-4A51-9047-4696CD9A7063}" type="pres">
      <dgm:prSet presAssocID="{A96F4048-1F86-40B8-8EB8-B0D3CCB904AC}" presName="text_5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DF17D16-4460-4468-895F-5280190648E0}" type="pres">
      <dgm:prSet presAssocID="{A96F4048-1F86-40B8-8EB8-B0D3CCB904AC}" presName="accent_5" presStyleCnt="0"/>
      <dgm:spPr/>
    </dgm:pt>
    <dgm:pt modelId="{C565211A-F819-4789-B901-16E10409A102}" type="pres">
      <dgm:prSet presAssocID="{A96F4048-1F86-40B8-8EB8-B0D3CCB904AC}" presName="accentRepeatNode" presStyleLbl="solidFgAcc1" presStyleIdx="4" presStyleCnt="5"/>
      <dgm:spPr>
        <a:ln w="38100">
          <a:solidFill>
            <a:schemeClr val="accent6"/>
          </a:solidFill>
        </a:ln>
      </dgm:spPr>
    </dgm:pt>
  </dgm:ptLst>
  <dgm:cxnLst>
    <dgm:cxn modelId="{EC35CD6C-5858-475D-929D-18B9AD0299AC}" type="presOf" srcId="{A96F4048-1F86-40B8-8EB8-B0D3CCB904AC}" destId="{3A56A0E3-B579-4A51-9047-4696CD9A7063}" srcOrd="0" destOrd="0" presId="urn:microsoft.com/office/officeart/2008/layout/VerticalCurvedList"/>
    <dgm:cxn modelId="{BBC9D532-9666-4D18-8598-ADC8785C9EE5}" srcId="{B61026FA-005D-4F83-91B7-4A67E527D09C}" destId="{493133E4-0A75-4988-B893-C64C3896137C}" srcOrd="1" destOrd="0" parTransId="{786492F5-D397-4BFF-8CD6-C70719EE8EC7}" sibTransId="{5407D118-DF82-41F2-B25C-B08B875AD3C1}"/>
    <dgm:cxn modelId="{B6DD0903-B397-4C7D-B8DD-5A496A687C39}" type="presOf" srcId="{05AAF50B-5C87-4E19-B1B3-38E188CC8D32}" destId="{1D64D228-CAB5-4574-A504-DE95AB25EA27}" srcOrd="0" destOrd="0" presId="urn:microsoft.com/office/officeart/2008/layout/VerticalCurvedList"/>
    <dgm:cxn modelId="{EE9B1865-1468-41CE-9B5A-69A5D2D9CDD8}" srcId="{B61026FA-005D-4F83-91B7-4A67E527D09C}" destId="{05AAF50B-5C87-4E19-B1B3-38E188CC8D32}" srcOrd="2" destOrd="0" parTransId="{7FF2B4BD-297A-43EE-8D5C-D466EF2F37C8}" sibTransId="{16810300-1F98-4C00-98C7-7F4C93CDEE9E}"/>
    <dgm:cxn modelId="{9FB86419-D08B-4D57-A350-776D1C528F42}" type="presOf" srcId="{C8D3EB2C-1B33-49F1-A09D-9D8BC98DCFFC}" destId="{9D6787BB-1453-4DA2-861D-55C8D5BC14DD}" srcOrd="0" destOrd="0" presId="urn:microsoft.com/office/officeart/2008/layout/VerticalCurvedList"/>
    <dgm:cxn modelId="{5D69257E-229A-4947-9FB6-DB8192E435E6}" type="presOf" srcId="{493133E4-0A75-4988-B893-C64C3896137C}" destId="{890952B4-38AA-41FF-A5D3-8211D557B0E1}" srcOrd="0" destOrd="0" presId="urn:microsoft.com/office/officeart/2008/layout/VerticalCurvedList"/>
    <dgm:cxn modelId="{3526A1EE-554F-4D58-B020-5D845D699C81}" type="presOf" srcId="{C7035807-436B-4098-B283-CFDB1C2C895B}" destId="{2EDA5132-F085-4E3B-BEF6-ED2C397CDBF7}" srcOrd="0" destOrd="0" presId="urn:microsoft.com/office/officeart/2008/layout/VerticalCurvedList"/>
    <dgm:cxn modelId="{568EF7AE-5E7A-4A4B-8C1E-7742DE39B02B}" srcId="{B61026FA-005D-4F83-91B7-4A67E527D09C}" destId="{C7035807-436B-4098-B283-CFDB1C2C895B}" srcOrd="0" destOrd="0" parTransId="{CF38784C-E47C-4381-88BA-3A6C34619753}" sibTransId="{9FD588D3-FE2F-4AEF-ABC5-9048826E4994}"/>
    <dgm:cxn modelId="{1A156D4A-22BD-4D92-84FE-40225A3AEAE5}" srcId="{B61026FA-005D-4F83-91B7-4A67E527D09C}" destId="{C8D3EB2C-1B33-49F1-A09D-9D8BC98DCFFC}" srcOrd="3" destOrd="0" parTransId="{E4244590-7546-41EF-B8E3-CE696B7074AA}" sibTransId="{858B79B7-C7F1-4032-BEBB-EED6A59C485A}"/>
    <dgm:cxn modelId="{EB832E6A-9D0A-43F9-BC2B-2F1BBF509957}" type="presOf" srcId="{9FD588D3-FE2F-4AEF-ABC5-9048826E4994}" destId="{75CD2D43-FF46-486F-8F92-07E6EFDCB430}" srcOrd="0" destOrd="0" presId="urn:microsoft.com/office/officeart/2008/layout/VerticalCurvedList"/>
    <dgm:cxn modelId="{836D2420-AD9D-45DF-9FEC-CF5DD690EEA6}" srcId="{B61026FA-005D-4F83-91B7-4A67E527D09C}" destId="{A96F4048-1F86-40B8-8EB8-B0D3CCB904AC}" srcOrd="4" destOrd="0" parTransId="{FB4DE79F-C8CE-4AD5-908F-46F2DD11FEAF}" sibTransId="{8A04FE2A-8093-4AA8-9662-819B2383A01F}"/>
    <dgm:cxn modelId="{9464C02B-4AB4-4827-8026-1199785E326E}" type="presOf" srcId="{B61026FA-005D-4F83-91B7-4A67E527D09C}" destId="{1A27FCBB-E541-4E0E-B1EF-0DC3B82F7D6B}" srcOrd="0" destOrd="0" presId="urn:microsoft.com/office/officeart/2008/layout/VerticalCurvedList"/>
    <dgm:cxn modelId="{D160A255-4D60-4C4D-ACB1-E2743FB88E60}" type="presParOf" srcId="{1A27FCBB-E541-4E0E-B1EF-0DC3B82F7D6B}" destId="{1FECFB32-E6B3-4745-B74B-03EBCFD88A4F}" srcOrd="0" destOrd="0" presId="urn:microsoft.com/office/officeart/2008/layout/VerticalCurvedList"/>
    <dgm:cxn modelId="{B8DF88AD-DDCA-4847-A51E-942F2139F921}" type="presParOf" srcId="{1FECFB32-E6B3-4745-B74B-03EBCFD88A4F}" destId="{E80E83BC-FA7D-41C4-ADB9-CFD4B5BC7C27}" srcOrd="0" destOrd="0" presId="urn:microsoft.com/office/officeart/2008/layout/VerticalCurvedList"/>
    <dgm:cxn modelId="{CBE8D028-232E-4C76-B38B-EAE05B77E98F}" type="presParOf" srcId="{E80E83BC-FA7D-41C4-ADB9-CFD4B5BC7C27}" destId="{60030C70-F1E5-4987-AFAD-C98CFD15F308}" srcOrd="0" destOrd="0" presId="urn:microsoft.com/office/officeart/2008/layout/VerticalCurvedList"/>
    <dgm:cxn modelId="{DD0D2E2C-F96E-4BCB-94AA-64B32A02D25B}" type="presParOf" srcId="{E80E83BC-FA7D-41C4-ADB9-CFD4B5BC7C27}" destId="{75CD2D43-FF46-486F-8F92-07E6EFDCB430}" srcOrd="1" destOrd="0" presId="urn:microsoft.com/office/officeart/2008/layout/VerticalCurvedList"/>
    <dgm:cxn modelId="{6DDB4AC7-409D-4480-99E9-04236525295E}" type="presParOf" srcId="{E80E83BC-FA7D-41C4-ADB9-CFD4B5BC7C27}" destId="{45661116-E63B-4383-BA11-80CAAF8FBF7E}" srcOrd="2" destOrd="0" presId="urn:microsoft.com/office/officeart/2008/layout/VerticalCurvedList"/>
    <dgm:cxn modelId="{BDAD94D3-690C-476D-A6B2-C7350302C9D4}" type="presParOf" srcId="{E80E83BC-FA7D-41C4-ADB9-CFD4B5BC7C27}" destId="{4AF4D685-69D0-43E3-9F8A-CC8E8769CF62}" srcOrd="3" destOrd="0" presId="urn:microsoft.com/office/officeart/2008/layout/VerticalCurvedList"/>
    <dgm:cxn modelId="{9C36BBCB-2272-4192-A0C2-ED54720083BB}" type="presParOf" srcId="{1FECFB32-E6B3-4745-B74B-03EBCFD88A4F}" destId="{2EDA5132-F085-4E3B-BEF6-ED2C397CDBF7}" srcOrd="1" destOrd="0" presId="urn:microsoft.com/office/officeart/2008/layout/VerticalCurvedList"/>
    <dgm:cxn modelId="{259E5D49-DD58-4F72-A85D-45BC7AEF368E}" type="presParOf" srcId="{1FECFB32-E6B3-4745-B74B-03EBCFD88A4F}" destId="{4A080864-EA3F-460E-A43D-87F682A0B74D}" srcOrd="2" destOrd="0" presId="urn:microsoft.com/office/officeart/2008/layout/VerticalCurvedList"/>
    <dgm:cxn modelId="{2EC35744-70A3-47DE-8B9F-89ADA5A18C8B}" type="presParOf" srcId="{4A080864-EA3F-460E-A43D-87F682A0B74D}" destId="{ED3C09F1-2D6D-4190-9E6D-EDDB3272A725}" srcOrd="0" destOrd="0" presId="urn:microsoft.com/office/officeart/2008/layout/VerticalCurvedList"/>
    <dgm:cxn modelId="{86D1C578-D7FB-4085-BF9A-02E16B84E6B4}" type="presParOf" srcId="{1FECFB32-E6B3-4745-B74B-03EBCFD88A4F}" destId="{890952B4-38AA-41FF-A5D3-8211D557B0E1}" srcOrd="3" destOrd="0" presId="urn:microsoft.com/office/officeart/2008/layout/VerticalCurvedList"/>
    <dgm:cxn modelId="{72AD4143-7EBE-4B8A-9617-4225459FF94D}" type="presParOf" srcId="{1FECFB32-E6B3-4745-B74B-03EBCFD88A4F}" destId="{E83AB650-1351-42AD-B40B-62B6DEA53B72}" srcOrd="4" destOrd="0" presId="urn:microsoft.com/office/officeart/2008/layout/VerticalCurvedList"/>
    <dgm:cxn modelId="{4406D21A-50B2-4A72-8055-6A0517006812}" type="presParOf" srcId="{E83AB650-1351-42AD-B40B-62B6DEA53B72}" destId="{BCF104F0-8207-4D4B-8D30-9B5FF072325D}" srcOrd="0" destOrd="0" presId="urn:microsoft.com/office/officeart/2008/layout/VerticalCurvedList"/>
    <dgm:cxn modelId="{801604F4-9ADE-47AD-B005-AE3B8398A9F9}" type="presParOf" srcId="{1FECFB32-E6B3-4745-B74B-03EBCFD88A4F}" destId="{1D64D228-CAB5-4574-A504-DE95AB25EA27}" srcOrd="5" destOrd="0" presId="urn:microsoft.com/office/officeart/2008/layout/VerticalCurvedList"/>
    <dgm:cxn modelId="{0B9645CA-2BF9-42EC-A545-8A21279E77E0}" type="presParOf" srcId="{1FECFB32-E6B3-4745-B74B-03EBCFD88A4F}" destId="{BF4E84FF-9029-4B61-A15A-25C1445C740A}" srcOrd="6" destOrd="0" presId="urn:microsoft.com/office/officeart/2008/layout/VerticalCurvedList"/>
    <dgm:cxn modelId="{ABD7DDD0-95E6-40B9-B3FF-F989EE6BF7D1}" type="presParOf" srcId="{BF4E84FF-9029-4B61-A15A-25C1445C740A}" destId="{D318C2A8-EF24-405C-81FA-6A044674B627}" srcOrd="0" destOrd="0" presId="urn:microsoft.com/office/officeart/2008/layout/VerticalCurvedList"/>
    <dgm:cxn modelId="{59A8B044-9B08-49D9-81D6-8388C6279279}" type="presParOf" srcId="{1FECFB32-E6B3-4745-B74B-03EBCFD88A4F}" destId="{9D6787BB-1453-4DA2-861D-55C8D5BC14DD}" srcOrd="7" destOrd="0" presId="urn:microsoft.com/office/officeart/2008/layout/VerticalCurvedList"/>
    <dgm:cxn modelId="{5DA259E8-AAA2-4672-959B-5F2586AA6A0B}" type="presParOf" srcId="{1FECFB32-E6B3-4745-B74B-03EBCFD88A4F}" destId="{6445DC0A-CE26-4AB2-8731-BC6E51433055}" srcOrd="8" destOrd="0" presId="urn:microsoft.com/office/officeart/2008/layout/VerticalCurvedList"/>
    <dgm:cxn modelId="{F4819FDB-FF72-461B-A506-D66DC17A9412}" type="presParOf" srcId="{6445DC0A-CE26-4AB2-8731-BC6E51433055}" destId="{E5C31066-E276-44EE-AA8A-6739FF02CE8E}" srcOrd="0" destOrd="0" presId="urn:microsoft.com/office/officeart/2008/layout/VerticalCurvedList"/>
    <dgm:cxn modelId="{071A811F-773A-41B4-A7F6-293842F53ED6}" type="presParOf" srcId="{1FECFB32-E6B3-4745-B74B-03EBCFD88A4F}" destId="{3A56A0E3-B579-4A51-9047-4696CD9A7063}" srcOrd="9" destOrd="0" presId="urn:microsoft.com/office/officeart/2008/layout/VerticalCurvedList"/>
    <dgm:cxn modelId="{C8014F33-CA4B-4653-97B7-831BBF203828}" type="presParOf" srcId="{1FECFB32-E6B3-4745-B74B-03EBCFD88A4F}" destId="{5DF17D16-4460-4468-895F-5280190648E0}" srcOrd="10" destOrd="0" presId="urn:microsoft.com/office/officeart/2008/layout/VerticalCurvedList"/>
    <dgm:cxn modelId="{F77B22EA-B6A0-48E7-84B8-D3E85CAF5E84}" type="presParOf" srcId="{5DF17D16-4460-4468-895F-5280190648E0}" destId="{C565211A-F819-4789-B901-16E10409A1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D2D43-FF46-486F-8F92-07E6EFDCB430}">
      <dsp:nvSpPr>
        <dsp:cNvPr id="0" name=""/>
        <dsp:cNvSpPr/>
      </dsp:nvSpPr>
      <dsp:spPr>
        <a:xfrm>
          <a:off x="-6125384" y="-937168"/>
          <a:ext cx="7291592" cy="7291592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A5132-F085-4E3B-BEF6-ED2C397CDBF7}">
      <dsp:nvSpPr>
        <dsp:cNvPr id="0" name=""/>
        <dsp:cNvSpPr/>
      </dsp:nvSpPr>
      <dsp:spPr>
        <a:xfrm>
          <a:off x="509587" y="338470"/>
          <a:ext cx="5421629" cy="677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Contexte du projet</a:t>
          </a:r>
          <a:endParaRPr lang="fr-FR" sz="2400" kern="1200" noProof="0" dirty="0">
            <a:solidFill>
              <a:schemeClr val="bg1"/>
            </a:solidFill>
          </a:endParaRPr>
        </a:p>
      </dsp:txBody>
      <dsp:txXfrm>
        <a:off x="542654" y="371537"/>
        <a:ext cx="5355495" cy="611239"/>
      </dsp:txXfrm>
    </dsp:sp>
    <dsp:sp modelId="{ED3C09F1-2D6D-4190-9E6D-EDDB3272A725}">
      <dsp:nvSpPr>
        <dsp:cNvPr id="0" name=""/>
        <dsp:cNvSpPr/>
      </dsp:nvSpPr>
      <dsp:spPr>
        <a:xfrm>
          <a:off x="86228" y="253798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952B4-38AA-41FF-A5D3-8211D557B0E1}">
      <dsp:nvSpPr>
        <dsp:cNvPr id="0" name=""/>
        <dsp:cNvSpPr/>
      </dsp:nvSpPr>
      <dsp:spPr>
        <a:xfrm>
          <a:off x="994973" y="1354205"/>
          <a:ext cx="4936243" cy="677373"/>
        </a:xfrm>
        <a:prstGeom prst="roundRect">
          <a:avLst/>
        </a:prstGeom>
        <a:solidFill>
          <a:schemeClr val="accent2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>
              <a:solidFill>
                <a:schemeClr val="bg1"/>
              </a:solidFill>
            </a:rPr>
            <a:t>Intelligence artificielle et </a:t>
          </a:r>
          <a:r>
            <a:rPr lang="fr-FR" sz="2400" kern="1200" noProof="0" dirty="0" err="1">
              <a:solidFill>
                <a:schemeClr val="bg1"/>
              </a:solidFill>
            </a:rPr>
            <a:t>chatbots</a:t>
          </a:r>
          <a:endParaRPr lang="fr-FR" sz="2400" kern="1200" noProof="0" dirty="0">
            <a:solidFill>
              <a:schemeClr val="bg1"/>
            </a:solidFill>
          </a:endParaRPr>
        </a:p>
      </dsp:txBody>
      <dsp:txXfrm>
        <a:off x="1028040" y="1387272"/>
        <a:ext cx="4870109" cy="611239"/>
      </dsp:txXfrm>
    </dsp:sp>
    <dsp:sp modelId="{BCF104F0-8207-4D4B-8D30-9B5FF072325D}">
      <dsp:nvSpPr>
        <dsp:cNvPr id="0" name=""/>
        <dsp:cNvSpPr/>
      </dsp:nvSpPr>
      <dsp:spPr>
        <a:xfrm>
          <a:off x="571614" y="1269533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4D228-CAB5-4574-A504-DE95AB25EA27}">
      <dsp:nvSpPr>
        <dsp:cNvPr id="0" name=""/>
        <dsp:cNvSpPr/>
      </dsp:nvSpPr>
      <dsp:spPr>
        <a:xfrm>
          <a:off x="1143947" y="2369941"/>
          <a:ext cx="4787269" cy="677373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Approche adoptée</a:t>
          </a:r>
          <a:endParaRPr lang="fr-FR" sz="2400" kern="1200" noProof="0" dirty="0">
            <a:solidFill>
              <a:schemeClr val="bg1"/>
            </a:solidFill>
          </a:endParaRPr>
        </a:p>
      </dsp:txBody>
      <dsp:txXfrm>
        <a:off x="1177014" y="2403008"/>
        <a:ext cx="4721135" cy="611239"/>
      </dsp:txXfrm>
    </dsp:sp>
    <dsp:sp modelId="{D318C2A8-EF24-405C-81FA-6A044674B627}">
      <dsp:nvSpPr>
        <dsp:cNvPr id="0" name=""/>
        <dsp:cNvSpPr/>
      </dsp:nvSpPr>
      <dsp:spPr>
        <a:xfrm>
          <a:off x="720589" y="2285269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787BB-1453-4DA2-861D-55C8D5BC14DD}">
      <dsp:nvSpPr>
        <dsp:cNvPr id="0" name=""/>
        <dsp:cNvSpPr/>
      </dsp:nvSpPr>
      <dsp:spPr>
        <a:xfrm>
          <a:off x="994973" y="3385676"/>
          <a:ext cx="4936243" cy="677373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Réalisation</a:t>
          </a:r>
          <a:endParaRPr lang="fr-FR" sz="2400" kern="1200" noProof="0" dirty="0">
            <a:solidFill>
              <a:schemeClr val="bg1"/>
            </a:solidFill>
          </a:endParaRPr>
        </a:p>
      </dsp:txBody>
      <dsp:txXfrm>
        <a:off x="1028040" y="3418743"/>
        <a:ext cx="4870109" cy="611239"/>
      </dsp:txXfrm>
    </dsp:sp>
    <dsp:sp modelId="{E5C31066-E276-44EE-AA8A-6739FF02CE8E}">
      <dsp:nvSpPr>
        <dsp:cNvPr id="0" name=""/>
        <dsp:cNvSpPr/>
      </dsp:nvSpPr>
      <dsp:spPr>
        <a:xfrm>
          <a:off x="571614" y="3301004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6A0E3-B579-4A51-9047-4696CD9A7063}">
      <dsp:nvSpPr>
        <dsp:cNvPr id="0" name=""/>
        <dsp:cNvSpPr/>
      </dsp:nvSpPr>
      <dsp:spPr>
        <a:xfrm>
          <a:off x="509587" y="4401412"/>
          <a:ext cx="5421629" cy="677373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bg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665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400" kern="1200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Conclusion et perspectives</a:t>
          </a:r>
          <a:endParaRPr lang="fr-FR" sz="2400" kern="1200" noProof="0" dirty="0">
            <a:solidFill>
              <a:schemeClr val="bg1"/>
            </a:solidFill>
          </a:endParaRPr>
        </a:p>
      </dsp:txBody>
      <dsp:txXfrm>
        <a:off x="542654" y="4434479"/>
        <a:ext cx="5355495" cy="611239"/>
      </dsp:txXfrm>
    </dsp:sp>
    <dsp:sp modelId="{C565211A-F819-4789-B901-16E10409A102}">
      <dsp:nvSpPr>
        <dsp:cNvPr id="0" name=""/>
        <dsp:cNvSpPr/>
      </dsp:nvSpPr>
      <dsp:spPr>
        <a:xfrm>
          <a:off x="86228" y="4316740"/>
          <a:ext cx="846717" cy="8467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C8FBB-9FA2-4568-9C16-35929ACB524A}" type="datetimeFigureOut">
              <a:rPr lang="fr-FR" smtClean="0"/>
              <a:pPr/>
              <a:t>29/05/2019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377C1-2979-4FE4-B68B-0DC12DD06ED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41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48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65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447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2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412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894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376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859" algn="l" defTabSz="104296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Je tiens pour commencer à vous adresser, chers membres du jury, mes sincères remerciements pour votre lecture, votre présence aujourd’hui et les remarques qui viendront enrichir ce travail que j’aurai plaisir à partager et discuter avec vous.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FR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endParaRPr lang="fr"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Aujourd’hui </a:t>
            </a:r>
            <a:r>
              <a:rPr lang="f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va vous</a:t>
            </a:r>
            <a:r>
              <a:rPr lang="fr" sz="2400" b="1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présenter notre </a:t>
            </a:r>
            <a:r>
              <a:rPr lang="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 de fin </a:t>
            </a:r>
            <a:r>
              <a:rPr lang="f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d’année </a:t>
            </a:r>
            <a:r>
              <a:rPr lang="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intitulé</a:t>
            </a:r>
            <a:r>
              <a:rPr lang="fr" sz="2400" b="1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Le projet a été encadré </a:t>
            </a:r>
            <a:r>
              <a:rPr lang="fr" sz="24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</a:t>
            </a:r>
            <a:r>
              <a:rPr lang="fr" sz="2400" b="1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Mr.Mustapaha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9869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400" dirty="0">
              <a:solidFill>
                <a:srgbClr val="131A1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0956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4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007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10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319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50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131A1C"/>
                </a:solidFill>
              </a:rPr>
              <a:t>Expliquons</a:t>
            </a:r>
            <a:r>
              <a:rPr lang="fr-FR" sz="2400" baseline="0" dirty="0">
                <a:solidFill>
                  <a:srgbClr val="131A1C"/>
                </a:solidFill>
              </a:rPr>
              <a:t> l’approche adoptée pour la réalisation de notre projet</a:t>
            </a:r>
            <a:endParaRPr lang="fr-FR" sz="2400" dirty="0">
              <a:solidFill>
                <a:srgbClr val="131A1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6530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 //intentions</a:t>
            </a:r>
          </a:p>
          <a:p>
            <a:r>
              <a:rPr lang="fr-FR" dirty="0"/>
              <a:t>on a 21 intentions personnalisés et 10 intentions de système activées</a:t>
            </a:r>
          </a:p>
          <a:p>
            <a:r>
              <a:rPr lang="fr-FR" dirty="0"/>
              <a:t>Pour chaque intention personnalisée on ajoute des exemples pour aider Watson à reconnaître l’intention prenons le cas de </a:t>
            </a:r>
            <a:r>
              <a:rPr lang="fr-FR" dirty="0" err="1"/>
              <a:t>l’intent</a:t>
            </a:r>
            <a:r>
              <a:rPr lang="fr-FR" dirty="0"/>
              <a:t> département : ou on a ajouté 7 exemples</a:t>
            </a:r>
          </a:p>
          <a:p>
            <a:r>
              <a:rPr lang="fr-FR" dirty="0"/>
              <a:t>*****image*****</a:t>
            </a:r>
          </a:p>
          <a:p>
            <a:r>
              <a:rPr lang="fr-FR" dirty="0"/>
              <a:t>////entités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589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////entités</a:t>
            </a:r>
          </a:p>
          <a:p>
            <a:r>
              <a:rPr lang="fr-FR" dirty="0"/>
              <a:t> </a:t>
            </a:r>
            <a:r>
              <a:rPr lang="fr-FR" dirty="0" err="1"/>
              <a:t>Endéﬁnissant</a:t>
            </a:r>
            <a:r>
              <a:rPr lang="fr-FR" dirty="0"/>
              <a:t> des entités, nous pouvons aider le service à </a:t>
            </a:r>
            <a:r>
              <a:rPr lang="fr-FR" dirty="0" err="1"/>
              <a:t>identiﬁerdes</a:t>
            </a:r>
            <a:r>
              <a:rPr lang="fr-FR" dirty="0"/>
              <a:t> références dans l’entrée utilisateur qui sont liées à des intentions d’intérêt </a:t>
            </a:r>
          </a:p>
          <a:p>
            <a:r>
              <a:rPr lang="fr-FR" dirty="0"/>
              <a:t> on a 20 entités personnalisées et 3 entités de système activées : </a:t>
            </a:r>
          </a:p>
          <a:p>
            <a:r>
              <a:rPr lang="fr-FR" dirty="0"/>
              <a:t>-Les entités de système ces entités qui peuvent reconnaître des références d’heure, de date, les noms de personnes et de nombre </a:t>
            </a:r>
          </a:p>
          <a:p>
            <a:r>
              <a:rPr lang="fr-FR" dirty="0"/>
              <a:t>*******photo******</a:t>
            </a:r>
          </a:p>
          <a:p>
            <a:pPr marL="285750" indent="-285750">
              <a:buFontTx/>
              <a:buChar char="-"/>
            </a:pPr>
            <a:r>
              <a:rPr lang="fr-FR" dirty="0"/>
              <a:t>Les entités personnalisées : on ajoute pour chaque entité une valeur et ses synonymes. Prenons le cas de entité @city </a:t>
            </a:r>
          </a:p>
          <a:p>
            <a:pPr marL="285750" indent="-285750">
              <a:buFontTx/>
              <a:buChar char="-"/>
            </a:pPr>
            <a:r>
              <a:rPr lang="fr-FR" dirty="0"/>
              <a:t>******photo***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-&gt;les entités et les intentes crées vont être utiliser dans notre dialogue .</a:t>
            </a:r>
          </a:p>
          <a:p>
            <a:pPr marL="0" indent="0">
              <a:buFontTx/>
              <a:buNone/>
            </a:pPr>
            <a:r>
              <a:rPr lang="fr-FR" dirty="0"/>
              <a:t>Qui </a:t>
            </a:r>
            <a:r>
              <a:rPr lang="fr-FR" dirty="0" err="1"/>
              <a:t>déﬁnit</a:t>
            </a:r>
            <a:r>
              <a:rPr lang="fr-FR" dirty="0"/>
              <a:t> le </a:t>
            </a:r>
            <a:r>
              <a:rPr lang="fr-FR" dirty="0" err="1"/>
              <a:t>ﬂux</a:t>
            </a:r>
            <a:r>
              <a:rPr lang="fr-FR" dirty="0"/>
              <a:t> de notre conversation sous la forme d’une arborescence logique. Le dialogue fait correspondre les intentions (ce que disent les utilisateurs) aux réponses (ce que le bot dit en retour)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02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fr-FR" dirty="0"/>
              <a:t>notre dialogue est constitué du 21 </a:t>
            </a:r>
            <a:r>
              <a:rPr lang="fr-FR" dirty="0" err="1"/>
              <a:t>noeuds</a:t>
            </a:r>
            <a:r>
              <a:rPr lang="fr-FR" dirty="0"/>
              <a:t> principales.</a:t>
            </a:r>
          </a:p>
          <a:p>
            <a:pPr marL="0" indent="0">
              <a:buFontTx/>
              <a:buNone/>
            </a:pPr>
            <a:r>
              <a:rPr lang="fr-FR" dirty="0"/>
              <a:t>On a utilisé </a:t>
            </a:r>
            <a:r>
              <a:rPr lang="fr-FR" dirty="0" err="1"/>
              <a:t>differents</a:t>
            </a:r>
            <a:r>
              <a:rPr lang="fr-FR" dirty="0"/>
              <a:t> mode</a:t>
            </a:r>
          </a:p>
          <a:p>
            <a:pPr marL="0" indent="0">
              <a:buFontTx/>
              <a:buNone/>
            </a:pPr>
            <a:r>
              <a:rPr lang="fr-FR" dirty="0"/>
              <a:t>-Mode Slots (Ajout des </a:t>
            </a:r>
            <a:r>
              <a:rPr lang="fr-FR" dirty="0" err="1"/>
              <a:t>noeuds</a:t>
            </a:r>
            <a:r>
              <a:rPr lang="fr-FR" dirty="0"/>
              <a:t> avec attributs)</a:t>
            </a:r>
          </a:p>
          <a:p>
            <a:pPr marL="0" indent="0">
              <a:buFontTx/>
              <a:buNone/>
            </a:pPr>
            <a:r>
              <a:rPr lang="fr-FR" dirty="0" err="1"/>
              <a:t>Aﬁn</a:t>
            </a:r>
            <a:r>
              <a:rPr lang="fr-FR" dirty="0"/>
              <a:t> de collecter plusieurs éléments d’informations auprès d’un utilisateur au sein d’un seul </a:t>
            </a:r>
            <a:r>
              <a:rPr lang="fr-FR" dirty="0" err="1"/>
              <a:t>noeud</a:t>
            </a: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******</a:t>
            </a:r>
            <a:r>
              <a:rPr lang="fr-FR" dirty="0" err="1"/>
              <a:t>expl</a:t>
            </a:r>
            <a:r>
              <a:rPr lang="fr-FR" dirty="0"/>
              <a:t> </a:t>
            </a:r>
            <a:r>
              <a:rPr lang="fr-FR" dirty="0" err="1"/>
              <a:t>img</a:t>
            </a:r>
            <a:r>
              <a:rPr lang="fr-FR" dirty="0"/>
              <a:t> *******</a:t>
            </a:r>
          </a:p>
          <a:p>
            <a:pPr marL="0" indent="0">
              <a:buFontTx/>
              <a:buNone/>
            </a:pPr>
            <a:r>
              <a:rPr lang="fr-FR" dirty="0"/>
              <a:t>ce </a:t>
            </a:r>
            <a:r>
              <a:rPr lang="fr-FR" dirty="0" err="1"/>
              <a:t>noeud</a:t>
            </a:r>
            <a:r>
              <a:rPr lang="fr-FR" dirty="0"/>
              <a:t> collecte les informations nécessaires et renvoi le bon lien pour une </a:t>
            </a:r>
            <a:r>
              <a:rPr lang="fr-FR" dirty="0" err="1"/>
              <a:t>ﬁlière</a:t>
            </a:r>
            <a:r>
              <a:rPr lang="fr-FR" dirty="0"/>
              <a:t> bien déterminée </a:t>
            </a:r>
            <a:r>
              <a:rPr lang="fr-FR" dirty="0" err="1"/>
              <a:t>Déﬁnissons</a:t>
            </a:r>
            <a:r>
              <a:rPr lang="fr-FR" dirty="0"/>
              <a:t> les attributs suivants</a:t>
            </a:r>
          </a:p>
          <a:p>
            <a:pPr marL="0" indent="0">
              <a:buFontTx/>
              <a:buNone/>
            </a:pPr>
            <a:r>
              <a:rPr lang="fr-FR" dirty="0"/>
              <a:t>-mode </a:t>
            </a:r>
            <a:r>
              <a:rPr lang="fr-FR" dirty="0" err="1"/>
              <a:t>Mode</a:t>
            </a:r>
            <a:r>
              <a:rPr lang="fr-FR" dirty="0"/>
              <a:t> Réponses multiples:</a:t>
            </a:r>
          </a:p>
          <a:p>
            <a:pPr marL="0" indent="0">
              <a:buFontTx/>
              <a:buNone/>
            </a:pPr>
            <a:r>
              <a:rPr lang="fr-FR" dirty="0"/>
              <a:t>Grâce à cette option l’assistant virtuel puisse fournir </a:t>
            </a:r>
            <a:r>
              <a:rPr lang="fr-FR" dirty="0" err="1"/>
              <a:t>diﬀérentes</a:t>
            </a:r>
            <a:r>
              <a:rPr lang="fr-FR" dirty="0"/>
              <a:t> réponses à la même </a:t>
            </a:r>
            <a:r>
              <a:rPr lang="fr-FR" dirty="0" err="1"/>
              <a:t>entrée,enfonction</a:t>
            </a:r>
            <a:r>
              <a:rPr lang="fr-FR" dirty="0"/>
              <a:t> d’autres conditions. </a:t>
            </a:r>
          </a:p>
          <a:p>
            <a:pPr marL="0" indent="0">
              <a:buFontTx/>
              <a:buNone/>
            </a:pPr>
            <a:r>
              <a:rPr lang="fr-FR" dirty="0"/>
              <a:t>************</a:t>
            </a:r>
            <a:r>
              <a:rPr lang="fr-FR" dirty="0" err="1"/>
              <a:t>expl</a:t>
            </a:r>
            <a:r>
              <a:rPr lang="fr-FR" dirty="0"/>
              <a:t> </a:t>
            </a:r>
            <a:r>
              <a:rPr lang="fr-FR" dirty="0" err="1"/>
              <a:t>img</a:t>
            </a:r>
            <a:r>
              <a:rPr lang="fr-FR" dirty="0"/>
              <a:t>*********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9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42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" dirty="0"/>
              <a:t>L’architecture de notre application est la suivante.</a:t>
            </a:r>
          </a:p>
          <a:p>
            <a:pPr marL="0" marR="0" lvl="0" indent="0" algn="l" defTabSz="1042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00" dirty="0"/>
              <a:t> les utilisateurs P</a:t>
            </a:r>
            <a:r>
              <a:rPr lang="fr" sz="900" dirty="0"/>
              <a:t>euv</a:t>
            </a:r>
            <a:r>
              <a:rPr lang="fr-FR" sz="900" dirty="0" err="1"/>
              <a:t>ent</a:t>
            </a:r>
            <a:r>
              <a:rPr lang="fr-FR" sz="900" dirty="0"/>
              <a:t> choisir d’</a:t>
            </a:r>
            <a:r>
              <a:rPr lang="fr-FR" sz="900" dirty="0" err="1"/>
              <a:t>iteragir</a:t>
            </a:r>
            <a:r>
              <a:rPr lang="fr-FR" sz="900" dirty="0"/>
              <a:t> avec </a:t>
            </a:r>
            <a:r>
              <a:rPr lang="fr-FR" sz="900" dirty="0" err="1"/>
              <a:t>lapp</a:t>
            </a:r>
            <a:r>
              <a:rPr lang="fr-FR" sz="900" dirty="0"/>
              <a:t> mobile soit en </a:t>
            </a:r>
            <a:r>
              <a:rPr lang="fr-FR" sz="900" dirty="0" err="1"/>
              <a:t>ecrivant</a:t>
            </a:r>
            <a:r>
              <a:rPr lang="fr-FR" sz="900" dirty="0"/>
              <a:t> le </a:t>
            </a:r>
            <a:r>
              <a:rPr lang="fr-FR" sz="900" dirty="0" err="1"/>
              <a:t>text</a:t>
            </a:r>
            <a:r>
              <a:rPr lang="fr-FR" sz="900" dirty="0"/>
              <a:t> soit en utilisant leur voix</a:t>
            </a:r>
            <a:r>
              <a:rPr lang="fr-FR" sz="9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fr-FR" dirty="0"/>
              <a:t>— Le son est transcrit en texte avec IBM  Speech to </a:t>
            </a:r>
            <a:r>
              <a:rPr lang="fr-FR" dirty="0" err="1"/>
              <a:t>Text</a:t>
            </a:r>
            <a:r>
              <a:rPr lang="fr-FR" dirty="0"/>
              <a:t>.</a:t>
            </a:r>
          </a:p>
          <a:p>
            <a:r>
              <a:rPr lang="fr-FR" dirty="0"/>
              <a:t> Le texte est transmis à IBM Watson Assistant.</a:t>
            </a:r>
          </a:p>
          <a:p>
            <a:r>
              <a:rPr lang="fr-FR" dirty="0"/>
              <a:t> — La réponse d’IBM Watson Assistant est convertie en audio par IBM </a:t>
            </a:r>
            <a:r>
              <a:rPr lang="fr-FR" dirty="0" err="1"/>
              <a:t>Text</a:t>
            </a:r>
            <a:r>
              <a:rPr lang="fr-FR" dirty="0"/>
              <a:t> to Speech et le résultat est renvoyé à l’application mobile.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52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présentation se déroule comme suit, </a:t>
            </a:r>
            <a:br>
              <a:rPr lang="fr-FR" dirty="0"/>
            </a:br>
            <a:r>
              <a:rPr lang="fr-FR" b="1" dirty="0"/>
              <a:t>Nous commençons</a:t>
            </a:r>
            <a:r>
              <a:rPr lang="fr-FR" b="1" baseline="0" dirty="0"/>
              <a:t> par présenter </a:t>
            </a:r>
            <a:r>
              <a:rPr lang="fr-FR" baseline="0" dirty="0"/>
              <a:t>le contexte du projet, </a:t>
            </a:r>
          </a:p>
          <a:p>
            <a:r>
              <a:rPr lang="fr-FR" b="1" baseline="0" dirty="0"/>
              <a:t>Nous enchainons ensuite </a:t>
            </a:r>
            <a:r>
              <a:rPr lang="fr-FR" baseline="0" dirty="0"/>
              <a:t>par </a:t>
            </a:r>
            <a:r>
              <a:rPr lang="fr" sz="1400" dirty="0">
                <a:latin typeface="+mn-lt"/>
                <a:ea typeface="Calibri"/>
                <a:cs typeface="Calibri"/>
                <a:sym typeface="Calibri"/>
              </a:rPr>
              <a:t>les concepts </a:t>
            </a:r>
            <a:r>
              <a:rPr lang="fr" sz="1400" dirty="0" smtClean="0">
                <a:latin typeface="+mn-lt"/>
                <a:ea typeface="Calibri"/>
                <a:cs typeface="Calibri"/>
                <a:sym typeface="Calibri"/>
              </a:rPr>
              <a:t>de</a:t>
            </a:r>
            <a:r>
              <a:rPr lang="fr" sz="1400" baseline="0" dirty="0" smtClean="0">
                <a:latin typeface="+mn-lt"/>
                <a:ea typeface="Calibri"/>
                <a:cs typeface="Calibri"/>
                <a:sym typeface="Calibri"/>
              </a:rPr>
              <a:t> l’intelligence artificielle et chatbots</a:t>
            </a:r>
            <a:endParaRPr lang="fr-FR" baseline="0" dirty="0"/>
          </a:p>
          <a:p>
            <a:r>
              <a:rPr lang="fr-FR" b="1" baseline="0" dirty="0"/>
              <a:t>Nous détaillons par la suite </a:t>
            </a:r>
            <a:r>
              <a:rPr lang="fr-FR" baseline="0" dirty="0"/>
              <a:t>l’approche adoptée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sz="1400" b="1" dirty="0">
                <a:latin typeface="+mn-lt"/>
                <a:ea typeface="Calibri"/>
                <a:cs typeface="Calibri"/>
                <a:sym typeface="Calibri"/>
              </a:rPr>
              <a:t>Nous</a:t>
            </a:r>
            <a:r>
              <a:rPr lang="fr-FR" sz="1400" b="1" baseline="0" dirty="0">
                <a:latin typeface="+mn-lt"/>
                <a:ea typeface="Calibri"/>
                <a:cs typeface="Calibri"/>
                <a:sym typeface="Calibri"/>
              </a:rPr>
              <a:t> passons après à </a:t>
            </a:r>
            <a:r>
              <a:rPr lang="fr-FR" sz="1400" dirty="0">
                <a:latin typeface="+mn-lt"/>
                <a:ea typeface="Calibri"/>
                <a:cs typeface="Calibri"/>
                <a:sym typeface="Calibri"/>
              </a:rPr>
              <a:t>la réalisation de la solution proposée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sz="1400" b="1" dirty="0">
                <a:latin typeface="+mn-lt"/>
                <a:ea typeface="Calibri"/>
                <a:cs typeface="Calibri"/>
                <a:sym typeface="Calibri"/>
              </a:rPr>
              <a:t>Et nous finissons </a:t>
            </a:r>
            <a:r>
              <a:rPr lang="fr-FR" sz="1400" dirty="0">
                <a:latin typeface="+mn-lt"/>
                <a:ea typeface="Calibri"/>
                <a:cs typeface="Calibri"/>
                <a:sym typeface="Calibri"/>
              </a:rPr>
              <a:t>par la conclusion et les perspectives</a:t>
            </a:r>
            <a:endParaRPr lang="fr-FR" sz="28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11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51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835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932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627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131A1C"/>
                </a:solidFill>
              </a:rPr>
              <a:t>Détaillons maintenant</a:t>
            </a:r>
            <a:r>
              <a:rPr lang="fr-FR" sz="2400" baseline="0" dirty="0">
                <a:solidFill>
                  <a:srgbClr val="131A1C"/>
                </a:solidFill>
              </a:rPr>
              <a:t> les différentes technologies et méthodes utilisés pour la réalisation de notre projet</a:t>
            </a:r>
            <a:endParaRPr lang="fr-FR" sz="2400" dirty="0">
              <a:solidFill>
                <a:srgbClr val="131A1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51357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985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984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8060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161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25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4268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03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4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040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sz="14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4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78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400" dirty="0">
              <a:solidFill>
                <a:srgbClr val="131A1C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39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42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Détaillons maintenant les besoins fonctionnels de notre solution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815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notre solution doit prendre en considération les aspects suivants:</a:t>
            </a:r>
          </a:p>
          <a:p>
            <a:endParaRPr lang="fr-FR" sz="14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377C1-2979-4FE4-B68B-0DC12DD06ED4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07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283" y="2130920"/>
            <a:ext cx="10361851" cy="1470366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564" y="3887102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8050" y="274703"/>
            <a:ext cx="2742843" cy="585288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523" y="274703"/>
            <a:ext cx="8025355" cy="585288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6ec36c839e31abe">
  <p:cSld name="BLANK_6ec36c839e31ab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7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621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4696" y="1411988"/>
            <a:ext cx="2847082" cy="2178205"/>
          </a:xfrm>
        </p:spPr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2192" y="1399861"/>
            <a:ext cx="2776611" cy="2178205"/>
          </a:xfrm>
        </p:spPr>
      </p:sp>
    </p:spTree>
    <p:extLst>
      <p:ext uri="{BB962C8B-B14F-4D97-AF65-F5344CB8AC3E}">
        <p14:creationId xmlns:p14="http://schemas.microsoft.com/office/powerpoint/2010/main" val="18910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069386" y="2070579"/>
            <a:ext cx="2247607" cy="2248421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71403" y="2070579"/>
            <a:ext cx="2247607" cy="2248421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887935" y="2070579"/>
            <a:ext cx="2247607" cy="2248421"/>
          </a:xfrm>
          <a:prstGeom prst="ellipse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7133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archy / Structu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469818" y="1346512"/>
            <a:ext cx="1215867" cy="1216307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469818" y="2916690"/>
            <a:ext cx="1215867" cy="1216307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126942" y="2916689"/>
            <a:ext cx="1215867" cy="1216307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3012" y="2916689"/>
            <a:ext cx="1215867" cy="1216307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469818" y="4412236"/>
            <a:ext cx="1215867" cy="1216307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126942" y="4412235"/>
            <a:ext cx="1215867" cy="1216307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73012" y="4412235"/>
            <a:ext cx="1215867" cy="1216307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871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archy / Structu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43360" y="2277003"/>
            <a:ext cx="923805" cy="92413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778198" y="2267170"/>
            <a:ext cx="923805" cy="92413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637251" y="2277002"/>
            <a:ext cx="923805" cy="92413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295738" y="3731404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330577" y="3721572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9189629" y="3731403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1295738" y="5081141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5330577" y="5071308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9189629" y="5081140"/>
            <a:ext cx="866156" cy="866470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6185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archy / Structur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57115" y="1638370"/>
            <a:ext cx="1215867" cy="1216307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57115" y="3555763"/>
            <a:ext cx="1215867" cy="1216307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214239" y="3555762"/>
            <a:ext cx="1215867" cy="1216307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760308" y="3555762"/>
            <a:ext cx="1215867" cy="1216307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62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archy / Structur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9839" y="3194480"/>
            <a:ext cx="899883" cy="900208"/>
          </a:xfrm>
          <a:prstGeom prst="roundRect">
            <a:avLst/>
          </a:prstGeom>
          <a:ln w="539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83186" y="2389543"/>
            <a:ext cx="899883" cy="900208"/>
          </a:xfrm>
          <a:prstGeom prst="roundRect">
            <a:avLst/>
          </a:prstGeom>
          <a:ln w="5397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3186" y="4012154"/>
            <a:ext cx="899883" cy="900208"/>
          </a:xfrm>
          <a:prstGeom prst="roundRect">
            <a:avLst/>
          </a:prstGeom>
          <a:ln w="5397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376512" y="2389543"/>
            <a:ext cx="899883" cy="900208"/>
          </a:xfrm>
          <a:prstGeom prst="roundRect">
            <a:avLst/>
          </a:prstGeom>
          <a:ln w="5397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376512" y="4012154"/>
            <a:ext cx="899883" cy="900208"/>
          </a:xfrm>
          <a:prstGeom prst="roundRect">
            <a:avLst/>
          </a:prstGeom>
          <a:ln w="5397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283186" y="5083621"/>
            <a:ext cx="899883" cy="900208"/>
          </a:xfrm>
          <a:prstGeom prst="roundRect">
            <a:avLst/>
          </a:prstGeom>
          <a:ln w="5397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283186" y="1338543"/>
            <a:ext cx="899883" cy="900208"/>
          </a:xfrm>
          <a:prstGeom prst="roundRect">
            <a:avLst/>
          </a:prstGeom>
          <a:ln w="5397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016505" y="2389543"/>
            <a:ext cx="899883" cy="900208"/>
          </a:xfrm>
          <a:prstGeom prst="roundRect">
            <a:avLst/>
          </a:prstGeom>
          <a:ln w="53975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16505" y="4012154"/>
            <a:ext cx="899883" cy="900208"/>
          </a:xfrm>
          <a:prstGeom prst="roundRect">
            <a:avLst/>
          </a:prstGeom>
          <a:ln w="5397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071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archy / Structura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906297" y="1536745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72971" y="3124239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906297" y="3124239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472971" y="4728357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906297" y="4728357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034882" y="4728357"/>
            <a:ext cx="1331827" cy="1332308"/>
          </a:xfrm>
          <a:prstGeom prst="rect">
            <a:avLst/>
          </a:prstGeom>
          <a:ln w="31750">
            <a:noFill/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2910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010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95214" y="2143622"/>
            <a:ext cx="2742843" cy="361081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9873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678667" y="1933484"/>
            <a:ext cx="2621610" cy="2748388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" fmla="*/ 0 w 2414917"/>
              <a:gd name="connsiteY0" fmla="*/ 0 h 2730500"/>
              <a:gd name="connsiteX1" fmla="*/ 1397000 w 2414917"/>
              <a:gd name="connsiteY1" fmla="*/ 0 h 2730500"/>
              <a:gd name="connsiteX2" fmla="*/ 2414917 w 2414917"/>
              <a:gd name="connsiteY2" fmla="*/ 2316432 h 2730500"/>
              <a:gd name="connsiteX3" fmla="*/ 0 w 2414917"/>
              <a:gd name="connsiteY3" fmla="*/ 2730500 h 2730500"/>
              <a:gd name="connsiteX4" fmla="*/ 0 w 2414917"/>
              <a:gd name="connsiteY4" fmla="*/ 0 h 2730500"/>
              <a:gd name="connsiteX0" fmla="*/ 0 w 2414917"/>
              <a:gd name="connsiteY0" fmla="*/ 86264 h 2816764"/>
              <a:gd name="connsiteX1" fmla="*/ 1095076 w 2414917"/>
              <a:gd name="connsiteY1" fmla="*/ 0 h 2816764"/>
              <a:gd name="connsiteX2" fmla="*/ 2414917 w 2414917"/>
              <a:gd name="connsiteY2" fmla="*/ 2402696 h 2816764"/>
              <a:gd name="connsiteX3" fmla="*/ 0 w 2414917"/>
              <a:gd name="connsiteY3" fmla="*/ 2816764 h 2816764"/>
              <a:gd name="connsiteX4" fmla="*/ 0 w 2414917"/>
              <a:gd name="connsiteY4" fmla="*/ 86264 h 2816764"/>
              <a:gd name="connsiteX0" fmla="*/ 0 w 2621951"/>
              <a:gd name="connsiteY0" fmla="*/ 258792 h 2816764"/>
              <a:gd name="connsiteX1" fmla="*/ 1302110 w 2621951"/>
              <a:gd name="connsiteY1" fmla="*/ 0 h 2816764"/>
              <a:gd name="connsiteX2" fmla="*/ 2621951 w 2621951"/>
              <a:gd name="connsiteY2" fmla="*/ 2402696 h 2816764"/>
              <a:gd name="connsiteX3" fmla="*/ 207034 w 2621951"/>
              <a:gd name="connsiteY3" fmla="*/ 2816764 h 2816764"/>
              <a:gd name="connsiteX4" fmla="*/ 0 w 2621951"/>
              <a:gd name="connsiteY4" fmla="*/ 258792 h 2816764"/>
              <a:gd name="connsiteX0" fmla="*/ 0 w 2621951"/>
              <a:gd name="connsiteY0" fmla="*/ 258792 h 2747752"/>
              <a:gd name="connsiteX1" fmla="*/ 1302110 w 2621951"/>
              <a:gd name="connsiteY1" fmla="*/ 0 h 2747752"/>
              <a:gd name="connsiteX2" fmla="*/ 2621951 w 2621951"/>
              <a:gd name="connsiteY2" fmla="*/ 2402696 h 2747752"/>
              <a:gd name="connsiteX3" fmla="*/ 1337094 w 2621951"/>
              <a:gd name="connsiteY3" fmla="*/ 2747752 h 2747752"/>
              <a:gd name="connsiteX4" fmla="*/ 0 w 2621951"/>
              <a:gd name="connsiteY4" fmla="*/ 258792 h 274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6309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3331" y="1803824"/>
            <a:ext cx="1701578" cy="252312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201047" y="1930853"/>
            <a:ext cx="1659250" cy="298889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2691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87728" y="1746525"/>
            <a:ext cx="1925944" cy="287389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5995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07931" y="1987269"/>
            <a:ext cx="2907921" cy="392881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13761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465232" y="3087236"/>
            <a:ext cx="4229946" cy="3212256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491132" y="1691079"/>
            <a:ext cx="4457120" cy="336469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7383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2216" y="1624071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33196" y="1624071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857025" y="1624071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222216" y="3856502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533196" y="3856502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857025" y="3856502"/>
            <a:ext cx="3106334" cy="20166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104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2961" y="4407922"/>
            <a:ext cx="10361851" cy="136239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2961" y="2907386"/>
            <a:ext cx="10361851" cy="1500535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8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4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9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915986" y="1657965"/>
            <a:ext cx="2231709" cy="36008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619392" y="1657965"/>
            <a:ext cx="2231709" cy="36008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312784" y="1657965"/>
            <a:ext cx="2231709" cy="36008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9018055" y="1657965"/>
            <a:ext cx="2231709" cy="36008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3876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04274" y="1834696"/>
            <a:ext cx="4931358" cy="3600834"/>
          </a:xfrm>
          <a:prstGeom prst="rect">
            <a:avLst/>
          </a:prstGeom>
        </p:spPr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414" y="1834696"/>
            <a:ext cx="4931358" cy="360083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548853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305" y="1613272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538" y="1613273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7507" y="1613273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4859" y="1613273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305" y="3902730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538" y="3902730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7507" y="3902730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4859" y="3902730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5405" y="1613273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5405" y="3902730"/>
            <a:ext cx="1644436" cy="1645031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10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89505" y="1633432"/>
            <a:ext cx="3599531" cy="2160500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889505" y="3914416"/>
            <a:ext cx="1727775" cy="1980458"/>
          </a:xfrm>
        </p:spPr>
        <p:txBody>
          <a:bodyPr/>
          <a:lstStyle/>
          <a:p>
            <a:endParaRPr lang="id-ID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2761283" y="3914416"/>
            <a:ext cx="1727775" cy="1980458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4624793" y="1604851"/>
            <a:ext cx="2879625" cy="4292107"/>
          </a:xfrm>
        </p:spPr>
        <p:txBody>
          <a:bodyPr/>
          <a:lstStyle/>
          <a:p>
            <a:endParaRPr lang="id-ID"/>
          </a:p>
        </p:txBody>
      </p:sp>
      <p:sp>
        <p:nvSpPr>
          <p:cNvPr id="24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7634859" y="1633432"/>
            <a:ext cx="1727775" cy="1980458"/>
          </a:xfrm>
        </p:spPr>
        <p:txBody>
          <a:bodyPr/>
          <a:lstStyle/>
          <a:p>
            <a:endParaRPr lang="id-ID"/>
          </a:p>
        </p:txBody>
      </p:sp>
      <p:sp>
        <p:nvSpPr>
          <p:cNvPr id="26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9508529" y="1633432"/>
            <a:ext cx="1727775" cy="198045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6314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067282" y="1773164"/>
            <a:ext cx="6614913" cy="426144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40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74538" y="1571181"/>
            <a:ext cx="3563536" cy="4321000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177756" y="1570402"/>
            <a:ext cx="2641256" cy="2088483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7756" y="3797784"/>
            <a:ext cx="2641256" cy="2088483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920599" y="1570402"/>
            <a:ext cx="4203153" cy="208804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848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177756" y="1570401"/>
            <a:ext cx="2641256" cy="2124492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482496" y="3798003"/>
            <a:ext cx="2641256" cy="2124492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920599" y="1570401"/>
            <a:ext cx="4203153" cy="2124492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177756" y="3798003"/>
            <a:ext cx="4203153" cy="212449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1998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rai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5711" y="1653729"/>
            <a:ext cx="2519409" cy="36391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5873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738063" y="1587336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160276" y="1587336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9582488" y="1587336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738064" y="3010064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160277" y="3010064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9582489" y="3010064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6738064" y="4432791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8160277" y="4432791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9582489" y="4432791"/>
            <a:ext cx="1403817" cy="14043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8516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irc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001" y="3956574"/>
            <a:ext cx="1799766" cy="180041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2760" y="1705223"/>
            <a:ext cx="1799766" cy="180041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2760" y="4001425"/>
            <a:ext cx="1799766" cy="180041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36001" y="1705223"/>
            <a:ext cx="1799766" cy="1800417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1534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522" y="1600571"/>
            <a:ext cx="5384099" cy="452701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6795" y="1600571"/>
            <a:ext cx="5384099" cy="452701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0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1523802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523802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1523802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1523802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3047603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3047603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4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3047603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5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47603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6" name="Picture Placeholder 46"/>
          <p:cNvSpPr>
            <a:spLocks noGrp="1"/>
          </p:cNvSpPr>
          <p:nvPr>
            <p:ph type="pic" sz="quarter" idx="22"/>
          </p:nvPr>
        </p:nvSpPr>
        <p:spPr>
          <a:xfrm>
            <a:off x="4571405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7" name="Picture Placeholder 46"/>
          <p:cNvSpPr>
            <a:spLocks noGrp="1"/>
          </p:cNvSpPr>
          <p:nvPr>
            <p:ph type="pic" sz="quarter" idx="23"/>
          </p:nvPr>
        </p:nvSpPr>
        <p:spPr>
          <a:xfrm>
            <a:off x="4571405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8" name="Picture Placeholder 46"/>
          <p:cNvSpPr>
            <a:spLocks noGrp="1"/>
          </p:cNvSpPr>
          <p:nvPr>
            <p:ph type="pic" sz="quarter" idx="24"/>
          </p:nvPr>
        </p:nvSpPr>
        <p:spPr>
          <a:xfrm>
            <a:off x="4571405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9" name="Picture Placeholder 46"/>
          <p:cNvSpPr>
            <a:spLocks noGrp="1"/>
          </p:cNvSpPr>
          <p:nvPr>
            <p:ph type="pic" sz="quarter" idx="25"/>
          </p:nvPr>
        </p:nvSpPr>
        <p:spPr>
          <a:xfrm>
            <a:off x="4571405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0" name="Picture Placeholder 46"/>
          <p:cNvSpPr>
            <a:spLocks noGrp="1"/>
          </p:cNvSpPr>
          <p:nvPr>
            <p:ph type="pic" sz="quarter" idx="26"/>
          </p:nvPr>
        </p:nvSpPr>
        <p:spPr>
          <a:xfrm>
            <a:off x="6104730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1" name="Picture Placeholder 46"/>
          <p:cNvSpPr>
            <a:spLocks noGrp="1"/>
          </p:cNvSpPr>
          <p:nvPr>
            <p:ph type="pic" sz="quarter" idx="27"/>
          </p:nvPr>
        </p:nvSpPr>
        <p:spPr>
          <a:xfrm>
            <a:off x="6104730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2" name="Picture Placeholder 46"/>
          <p:cNvSpPr>
            <a:spLocks noGrp="1"/>
          </p:cNvSpPr>
          <p:nvPr>
            <p:ph type="pic" sz="quarter" idx="28"/>
          </p:nvPr>
        </p:nvSpPr>
        <p:spPr>
          <a:xfrm>
            <a:off x="6104730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3" name="Picture Placeholder 46"/>
          <p:cNvSpPr>
            <a:spLocks noGrp="1"/>
          </p:cNvSpPr>
          <p:nvPr>
            <p:ph type="pic" sz="quarter" idx="29"/>
          </p:nvPr>
        </p:nvSpPr>
        <p:spPr>
          <a:xfrm>
            <a:off x="6104730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4" name="Picture Placeholder 46"/>
          <p:cNvSpPr>
            <a:spLocks noGrp="1"/>
          </p:cNvSpPr>
          <p:nvPr>
            <p:ph type="pic" sz="quarter" idx="30"/>
          </p:nvPr>
        </p:nvSpPr>
        <p:spPr>
          <a:xfrm>
            <a:off x="7628532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5" name="Picture Placeholder 46"/>
          <p:cNvSpPr>
            <a:spLocks noGrp="1"/>
          </p:cNvSpPr>
          <p:nvPr>
            <p:ph type="pic" sz="quarter" idx="31"/>
          </p:nvPr>
        </p:nvSpPr>
        <p:spPr>
          <a:xfrm>
            <a:off x="7628532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6" name="Picture Placeholder 46"/>
          <p:cNvSpPr>
            <a:spLocks noGrp="1"/>
          </p:cNvSpPr>
          <p:nvPr>
            <p:ph type="pic" sz="quarter" idx="32"/>
          </p:nvPr>
        </p:nvSpPr>
        <p:spPr>
          <a:xfrm>
            <a:off x="7628532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7" name="Picture Placeholder 46"/>
          <p:cNvSpPr>
            <a:spLocks noGrp="1"/>
          </p:cNvSpPr>
          <p:nvPr>
            <p:ph type="pic" sz="quarter" idx="33"/>
          </p:nvPr>
        </p:nvSpPr>
        <p:spPr>
          <a:xfrm>
            <a:off x="7628532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8" name="Picture Placeholder 46"/>
          <p:cNvSpPr>
            <a:spLocks noGrp="1"/>
          </p:cNvSpPr>
          <p:nvPr>
            <p:ph type="pic" sz="quarter" idx="34"/>
          </p:nvPr>
        </p:nvSpPr>
        <p:spPr>
          <a:xfrm>
            <a:off x="9152334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9" name="Picture Placeholder 46"/>
          <p:cNvSpPr>
            <a:spLocks noGrp="1"/>
          </p:cNvSpPr>
          <p:nvPr>
            <p:ph type="pic" sz="quarter" idx="35"/>
          </p:nvPr>
        </p:nvSpPr>
        <p:spPr>
          <a:xfrm>
            <a:off x="9152334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0" name="Picture Placeholder 46"/>
          <p:cNvSpPr>
            <a:spLocks noGrp="1"/>
          </p:cNvSpPr>
          <p:nvPr>
            <p:ph type="pic" sz="quarter" idx="36"/>
          </p:nvPr>
        </p:nvSpPr>
        <p:spPr>
          <a:xfrm>
            <a:off x="9152334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1" name="Picture Placeholder 46"/>
          <p:cNvSpPr>
            <a:spLocks noGrp="1"/>
          </p:cNvSpPr>
          <p:nvPr>
            <p:ph type="pic" sz="quarter" idx="37"/>
          </p:nvPr>
        </p:nvSpPr>
        <p:spPr>
          <a:xfrm>
            <a:off x="9152334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2" name="Picture Placeholder 46"/>
          <p:cNvSpPr>
            <a:spLocks noGrp="1"/>
          </p:cNvSpPr>
          <p:nvPr>
            <p:ph type="pic" sz="quarter" idx="38"/>
          </p:nvPr>
        </p:nvSpPr>
        <p:spPr>
          <a:xfrm>
            <a:off x="10676135" y="0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3" name="Picture Placeholder 46"/>
          <p:cNvSpPr>
            <a:spLocks noGrp="1"/>
          </p:cNvSpPr>
          <p:nvPr>
            <p:ph type="pic" sz="quarter" idx="39"/>
          </p:nvPr>
        </p:nvSpPr>
        <p:spPr>
          <a:xfrm>
            <a:off x="10676135" y="1714897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4" name="Picture Placeholder 46"/>
          <p:cNvSpPr>
            <a:spLocks noGrp="1"/>
          </p:cNvSpPr>
          <p:nvPr>
            <p:ph type="pic" sz="quarter" idx="40"/>
          </p:nvPr>
        </p:nvSpPr>
        <p:spPr>
          <a:xfrm>
            <a:off x="10676135" y="3434295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45" name="Picture Placeholder 46"/>
          <p:cNvSpPr>
            <a:spLocks noGrp="1"/>
          </p:cNvSpPr>
          <p:nvPr>
            <p:ph type="pic" sz="quarter" idx="41"/>
          </p:nvPr>
        </p:nvSpPr>
        <p:spPr>
          <a:xfrm>
            <a:off x="10676135" y="5149192"/>
            <a:ext cx="1526201" cy="171039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19342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Profi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058470" y="1953567"/>
            <a:ext cx="2879625" cy="2160500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651649" y="1976555"/>
            <a:ext cx="2879625" cy="216050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282752" y="1976555"/>
            <a:ext cx="2879625" cy="21605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4251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rofi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0838" y="1899086"/>
            <a:ext cx="1619789" cy="162037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0166" y="1899086"/>
            <a:ext cx="1619789" cy="162037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8214" y="1899086"/>
            <a:ext cx="1619789" cy="162037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82009" y="1899086"/>
            <a:ext cx="1619789" cy="1620375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7518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054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054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054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0789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0789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0789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7843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7843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7843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8260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8260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8260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5313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5313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5313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49721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054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054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0789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7843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7843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8260" y="228653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5313" y="0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5313" y="4573059"/>
            <a:ext cx="2033735" cy="2286529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62946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4D4E0-389E-484C-8A9A-BC4E16FEFA0F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895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's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5867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670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3949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340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3620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7422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1702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5505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5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69785" y="1216306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6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7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5867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670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3949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340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3620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7422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1702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5505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69785" y="0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254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057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336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79727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007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7809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2089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5892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0172" y="2438964"/>
            <a:ext cx="1220241" cy="1220683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68573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3735" cy="2286529"/>
          </a:xfrm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4573059"/>
            <a:ext cx="2033735" cy="2286529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0789" y="2286530"/>
            <a:ext cx="2033735" cy="2286529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7843" y="0"/>
            <a:ext cx="2033735" cy="2286529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7843" y="4573059"/>
            <a:ext cx="2033735" cy="2286529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5313" y="2286530"/>
            <a:ext cx="2033735" cy="228652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0410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14282" y="1748241"/>
            <a:ext cx="899883" cy="900208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533288" y="1748241"/>
            <a:ext cx="899883" cy="900208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09499" y="1748241"/>
            <a:ext cx="899883" cy="900208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35363" y="290348"/>
            <a:ext cx="10514231" cy="94364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883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61901" y="4287243"/>
            <a:ext cx="1438088" cy="1438608"/>
          </a:xfrm>
          <a:prstGeom prst="roundRect">
            <a:avLst/>
          </a:prstGeom>
        </p:spPr>
      </p:sp>
      <p:sp>
        <p:nvSpPr>
          <p:cNvPr id="10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85681" y="4268189"/>
            <a:ext cx="1438088" cy="1438608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378679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521" y="1535470"/>
            <a:ext cx="5386216" cy="63991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2561" y="1535470"/>
            <a:ext cx="5388332" cy="639910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2" indent="0">
              <a:buNone/>
              <a:defRPr sz="2300" b="1"/>
            </a:lvl2pPr>
            <a:lvl3pPr marL="1042965" indent="0">
              <a:buNone/>
              <a:defRPr sz="2100" b="1"/>
            </a:lvl3pPr>
            <a:lvl4pPr marL="1564447" indent="0">
              <a:buNone/>
              <a:defRPr sz="1800" b="1"/>
            </a:lvl4pPr>
            <a:lvl5pPr marL="2085929" indent="0">
              <a:buNone/>
              <a:defRPr sz="1800" b="1"/>
            </a:lvl5pPr>
            <a:lvl6pPr marL="2607412" indent="0">
              <a:buNone/>
              <a:defRPr sz="1800" b="1"/>
            </a:lvl6pPr>
            <a:lvl7pPr marL="3128894" indent="0">
              <a:buNone/>
              <a:defRPr sz="1800" b="1"/>
            </a:lvl7pPr>
            <a:lvl8pPr marL="3650376" indent="0">
              <a:buNone/>
              <a:defRPr sz="1800" b="1"/>
            </a:lvl8pPr>
            <a:lvl9pPr marL="4171859" indent="0">
              <a:buNone/>
              <a:defRPr sz="18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Slide">
  <p:cSld name="General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164" tIns="124164" rIns="124164" bIns="124164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522" y="273113"/>
            <a:ext cx="4010562" cy="116231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114" y="273114"/>
            <a:ext cx="6814779" cy="5854468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522" y="1435433"/>
            <a:ext cx="4010562" cy="4692149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600"/>
            </a:lvl1pPr>
            <a:lvl2pPr marL="521482" indent="0">
              <a:buNone/>
              <a:defRPr sz="3200"/>
            </a:lvl2pPr>
            <a:lvl3pPr marL="1042965" indent="0">
              <a:buNone/>
              <a:defRPr sz="2700"/>
            </a:lvl3pPr>
            <a:lvl4pPr marL="1564447" indent="0">
              <a:buNone/>
              <a:defRPr sz="2300"/>
            </a:lvl4pPr>
            <a:lvl5pPr marL="2085929" indent="0">
              <a:buNone/>
              <a:defRPr sz="2300"/>
            </a:lvl5pPr>
            <a:lvl6pPr marL="2607412" indent="0">
              <a:buNone/>
              <a:defRPr sz="2300"/>
            </a:lvl6pPr>
            <a:lvl7pPr marL="3128894" indent="0">
              <a:buNone/>
              <a:defRPr sz="2300"/>
            </a:lvl7pPr>
            <a:lvl8pPr marL="3650376" indent="0">
              <a:buNone/>
              <a:defRPr sz="2300"/>
            </a:lvl8pPr>
            <a:lvl9pPr marL="4171859" indent="0">
              <a:buNone/>
              <a:defRPr sz="23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600"/>
            </a:lvl1pPr>
            <a:lvl2pPr marL="521482" indent="0">
              <a:buNone/>
              <a:defRPr sz="1400"/>
            </a:lvl2pPr>
            <a:lvl3pPr marL="1042965" indent="0">
              <a:buNone/>
              <a:defRPr sz="1100"/>
            </a:lvl3pPr>
            <a:lvl4pPr marL="1564447" indent="0">
              <a:buNone/>
              <a:defRPr sz="1000"/>
            </a:lvl4pPr>
            <a:lvl5pPr marL="2085929" indent="0">
              <a:buNone/>
              <a:defRPr sz="1000"/>
            </a:lvl5pPr>
            <a:lvl6pPr marL="2607412" indent="0">
              <a:buNone/>
              <a:defRPr sz="1000"/>
            </a:lvl6pPr>
            <a:lvl7pPr marL="3128894" indent="0">
              <a:buNone/>
              <a:defRPr sz="1000"/>
            </a:lvl7pPr>
            <a:lvl8pPr marL="3650376" indent="0">
              <a:buNone/>
              <a:defRPr sz="1000"/>
            </a:lvl8pPr>
            <a:lvl9pPr marL="4171859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104296" tIns="52148" rIns="104296" bIns="52148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4296" tIns="52148" rIns="104296" bIns="52148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522" y="6357824"/>
            <a:ext cx="2844429" cy="365209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8" cy="365209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6464" y="6357824"/>
            <a:ext cx="2844429" cy="365209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5FC40-A48A-4B2E-A1FD-9BCEAA467631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ransition spd="med">
    <p:fade/>
  </p:transition>
  <p:hf hdr="0" ftr="0" dt="0"/>
  <p:txStyles>
    <p:titleStyle>
      <a:lvl1pPr algn="ctr" defTabSz="1042965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12" indent="-391112" algn="l" defTabSz="1042965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09" indent="-325926" algn="l" defTabSz="1042965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706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188" indent="-260741" algn="l" defTabSz="1042965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670" indent="-260741" algn="l" defTabSz="1042965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153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35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17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600" indent="-260741" algn="l" defTabSz="10429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5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7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12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94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76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59" algn="l" defTabSz="10429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8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831" r:id="rId27"/>
    <p:sldLayoutId id="2147483832" r:id="rId28"/>
    <p:sldLayoutId id="2147483833" r:id="rId29"/>
    <p:sldLayoutId id="2147483834" r:id="rId30"/>
    <p:sldLayoutId id="2147483835" r:id="rId31"/>
    <p:sldLayoutId id="2147483836" r:id="rId32"/>
    <p:sldLayoutId id="2147483837" r:id="rId33"/>
    <p:sldLayoutId id="2147483838" r:id="rId34"/>
    <p:sldLayoutId id="2147483839" r:id="rId35"/>
    <p:sldLayoutId id="2147483840" r:id="rId36"/>
    <p:sldLayoutId id="2147483841" r:id="rId37"/>
    <p:sldLayoutId id="2147483842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our-ppp-application.eu-gb.mybluemix.ne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" y="1982591"/>
            <a:ext cx="12190413" cy="2088582"/>
          </a:xfrm>
          <a:prstGeom prst="rect">
            <a:avLst/>
          </a:prstGeom>
          <a:solidFill>
            <a:schemeClr val="bg1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96" tIns="52148" rIns="104296" bIns="52148" rtlCol="0" anchor="ctr"/>
          <a:lstStyle/>
          <a:p>
            <a:pPr algn="ctr"/>
            <a:endParaRPr lang="fr-FR"/>
          </a:p>
        </p:txBody>
      </p:sp>
      <p:sp>
        <p:nvSpPr>
          <p:cNvPr id="134" name="Shape 134"/>
          <p:cNvSpPr txBox="1">
            <a:spLocks noGrp="1"/>
          </p:cNvSpPr>
          <p:nvPr>
            <p:ph type="ctrTitle" idx="4294967295"/>
          </p:nvPr>
        </p:nvSpPr>
        <p:spPr>
          <a:xfrm>
            <a:off x="550590" y="1773610"/>
            <a:ext cx="11358671" cy="1983247"/>
          </a:xfrm>
          <a:prstGeom prst="rect">
            <a:avLst/>
          </a:prstGeom>
        </p:spPr>
        <p:txBody>
          <a:bodyPr spcFirstLastPara="1" wrap="square" lIns="104279" tIns="104279" rIns="104279" bIns="104279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</a:pPr>
            <a:r>
              <a:rPr lang="fr" sz="21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</a:t>
            </a:r>
            <a:r>
              <a:rPr lang="fr" sz="2300" b="1" dirty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Projet </a:t>
            </a:r>
            <a:r>
              <a:rPr lang="fr" sz="2300" b="1" dirty="0" smtClean="0"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De Fin d’année</a:t>
            </a:r>
            <a:r>
              <a:rPr lang="fr-FR" sz="2100" b="1" dirty="0">
                <a:solidFill>
                  <a:srgbClr val="595959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/>
            </a:r>
            <a:br>
              <a:rPr lang="fr-FR" sz="2100" b="1" dirty="0">
                <a:solidFill>
                  <a:srgbClr val="595959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</a:br>
            <a:r>
              <a:rPr lang="fr-FR" sz="2100" b="1" dirty="0">
                <a:solidFill>
                  <a:srgbClr val="595959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Mise en place d’une assistante virtuelle pour l’Institut </a:t>
            </a:r>
            <a:br>
              <a:rPr lang="fr-FR" sz="2100" b="1" dirty="0">
                <a:solidFill>
                  <a:srgbClr val="595959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</a:br>
            <a:r>
              <a:rPr lang="fr-FR" sz="2100" b="1" dirty="0">
                <a:solidFill>
                  <a:srgbClr val="595959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à base de IBM WATSON</a:t>
            </a:r>
            <a:r>
              <a:rPr lang="fr-FR" sz="2100" dirty="0"/>
              <a:t/>
            </a:r>
            <a:br>
              <a:rPr lang="fr-FR" sz="2100" dirty="0"/>
            </a:br>
            <a:endParaRPr sz="2100" dirty="0">
              <a:solidFill>
                <a:srgbClr val="595959"/>
              </a:solidFill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</a:pP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4294967295"/>
          </p:nvPr>
        </p:nvSpPr>
        <p:spPr>
          <a:xfrm>
            <a:off x="406574" y="4294092"/>
            <a:ext cx="11383413" cy="1224418"/>
          </a:xfrm>
          <a:prstGeom prst="rect">
            <a:avLst/>
          </a:prstGeom>
        </p:spPr>
        <p:txBody>
          <a:bodyPr spcFirstLastPara="1" wrap="square" lIns="104279" tIns="104279" rIns="104279" bIns="104279" anchor="t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fr" sz="2100" dirty="0">
                <a:solidFill>
                  <a:srgbClr val="3F3F3F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Réalisé par :  </a:t>
            </a:r>
            <a:r>
              <a:rPr lang="fr" sz="2100" b="1" dirty="0">
                <a:solidFill>
                  <a:srgbClr val="3F3F3F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Mami Aya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fr" sz="2100" b="1" dirty="0">
                <a:solidFill>
                  <a:srgbClr val="3F3F3F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   Melliti Islam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fr" sz="2100" b="1" dirty="0">
                <a:solidFill>
                  <a:srgbClr val="3F3F3F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                      Sehli Asma</a:t>
            </a:r>
            <a:endParaRPr lang="fr-FR" sz="2100" b="1" dirty="0">
              <a:solidFill>
                <a:srgbClr val="3F3F3F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1825"/>
              </a:spcBef>
              <a:buNone/>
            </a:pPr>
            <a:endParaRPr sz="2100" b="1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825"/>
              </a:spcBef>
              <a:spcAft>
                <a:spcPts val="1825"/>
              </a:spcAft>
              <a:buNone/>
            </a:pPr>
            <a:endParaRPr sz="21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4294967295"/>
          </p:nvPr>
        </p:nvSpPr>
        <p:spPr>
          <a:xfrm>
            <a:off x="11458144" y="6435008"/>
            <a:ext cx="732271" cy="523996"/>
          </a:xfrm>
          <a:prstGeom prst="rect">
            <a:avLst/>
          </a:prstGeom>
        </p:spPr>
        <p:txBody>
          <a:bodyPr spcFirstLastPara="1" wrap="square" lIns="104279" tIns="104279" rIns="104279" bIns="104279" anchor="ctr" anchorCtr="0">
            <a:noAutofit/>
          </a:bodyPr>
          <a:lstStyle/>
          <a:p>
            <a:fld id="{00000000-1234-1234-1234-123412341234}" type="slidenum">
              <a:rPr lang="fr"/>
              <a:pPr/>
              <a:t>1</a:t>
            </a:fld>
            <a:endParaRPr dirty="0"/>
          </a:p>
        </p:txBody>
      </p:sp>
      <p:pic>
        <p:nvPicPr>
          <p:cNvPr id="136" name="Shape 136" descr="LOGO_INSAT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0516" y="238590"/>
            <a:ext cx="2692322" cy="11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47324" y="5919397"/>
            <a:ext cx="7194663" cy="118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279" tIns="104279" rIns="104279" bIns="104279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434343"/>
              </a:buClr>
            </a:pPr>
            <a:r>
              <a:rPr lang="fr" sz="1800" dirty="0">
                <a:solidFill>
                  <a:srgbClr val="434343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Encadrant  </a:t>
            </a:r>
            <a:r>
              <a:rPr lang="fr" sz="1800" b="1" dirty="0">
                <a:solidFill>
                  <a:srgbClr val="434343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: M. Mustapha Hamdi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" y="1"/>
            <a:ext cx="12190413" cy="6859588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296" tIns="52148" rIns="104296" bIns="52148" rtlCol="0" anchor="ctr"/>
          <a:lstStyle/>
          <a:p>
            <a:pPr algn="ctr"/>
            <a:endParaRPr lang="fr-FR"/>
          </a:p>
        </p:txBody>
      </p:sp>
      <p:pic>
        <p:nvPicPr>
          <p:cNvPr id="2" name="Picture 2" descr="RÃ©sultat de recherche d'images pour &quot;ibm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670" y="353405"/>
            <a:ext cx="2667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23198" y="5770252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Clr>
                <a:srgbClr val="15404D"/>
              </a:buClr>
              <a:buSzPts val="1600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Président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du jury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  <a:sym typeface="Source Sans Pro"/>
              </a:rPr>
              <a:t>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M.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Abdelaziz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SAMET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>
              <a:buClr>
                <a:srgbClr val="15404D"/>
              </a:buClr>
              <a:buSzPts val="1600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Rapporteur </a:t>
            </a:r>
            <a:r>
              <a:rPr lang="en-US" sz="1800" b="1" dirty="0">
                <a:solidFill>
                  <a:srgbClr val="15404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          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M.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Bassem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BEN SALAH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-12398" y="3326403"/>
            <a:ext cx="3371300" cy="3720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3358902" y="2952717"/>
            <a:ext cx="3744416" cy="1125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65" tIns="55865" rIns="55865" bIns="55865" anchor="ctr" anchorCtr="0">
            <a:noAutofit/>
          </a:bodyPr>
          <a:lstStyle/>
          <a:p>
            <a:pPr>
              <a:buClr>
                <a:schemeClr val="dk2"/>
              </a:buClr>
              <a:buSzPts val="3700"/>
            </a:pPr>
            <a:r>
              <a:rPr lang="fr" sz="27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Intelligence artificielle et Chatbots</a:t>
            </a:r>
            <a:endParaRPr sz="2700" dirty="0"/>
          </a:p>
        </p:txBody>
      </p:sp>
      <p:cxnSp>
        <p:nvCxnSpPr>
          <p:cNvPr id="197" name="Shape 197"/>
          <p:cNvCxnSpPr/>
          <p:nvPr/>
        </p:nvCxnSpPr>
        <p:spPr>
          <a:xfrm>
            <a:off x="7103318" y="3363612"/>
            <a:ext cx="511829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/>
          <p:nvPr/>
        </p:nvSpPr>
        <p:spPr>
          <a:xfrm>
            <a:off x="1464343" y="3011464"/>
            <a:ext cx="616720" cy="63374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fr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</p:spPr>
        <p:txBody>
          <a:bodyPr spcFirstLastPara="1" wrap="square" lIns="124164" tIns="124164" rIns="124164" bIns="124164" anchor="ctr" anchorCtr="0">
            <a:noAutofit/>
          </a:bodyPr>
          <a:lstStyle/>
          <a:p>
            <a:fld id="{00000000-1234-1234-1234-123412341234}" type="slidenum">
              <a:rPr lang="fr"/>
              <a:pPr/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Artificielle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1026" name="Picture 2" descr="RÃ©sultat de recherche d'images pour &quot;intelligence artificiell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01" y="1197546"/>
            <a:ext cx="3560094" cy="25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30"/>
          <p:cNvSpPr/>
          <p:nvPr/>
        </p:nvSpPr>
        <p:spPr>
          <a:xfrm>
            <a:off x="5447134" y="2455817"/>
            <a:ext cx="2016224" cy="68594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RÃ©sultat de recherche d'images pour &quot;big data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2" y="4941962"/>
            <a:ext cx="2623285" cy="17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 flipH="1">
            <a:off x="1587751" y="3789834"/>
            <a:ext cx="698796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32" name="Picture 8" descr="RÃ©sultat de recherche d'images pour &quot;â¢ Une puissance informatique extraordinaire, notamment grÃ¢ce au cloud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4884268"/>
            <a:ext cx="2598825" cy="173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3573866" y="3823969"/>
            <a:ext cx="1150817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34" name="Picture 10" descr="RÃ©sultat de recherche d'images pour &quot;deep learni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52" y="4835599"/>
            <a:ext cx="2703174" cy="179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/>
          <p:cNvCxnSpPr/>
          <p:nvPr/>
        </p:nvCxnSpPr>
        <p:spPr>
          <a:xfrm>
            <a:off x="4838600" y="3789834"/>
            <a:ext cx="4210374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36" name="Picture 12" descr="RÃ©sultat de recherche d'images pour &quot;domaine de l'intelligence artificiell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907" y="1796519"/>
            <a:ext cx="2638425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lide Number Placeholder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3074" name="Picture 2" descr="RÃ©sultat de recherche d'images pour &quot;systÃ¨mes exper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6" y="1084450"/>
            <a:ext cx="4414961" cy="17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reconnaissance de la parol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018" y="1341562"/>
            <a:ext cx="2198175" cy="219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Ã©sultat de recherche d'images pour &quot;reconnaissance de l'Ã©critur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98" y="3539737"/>
            <a:ext cx="2755454" cy="27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Ã©sultat de recherche d'images pour &quot;robotique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4" y="4036560"/>
            <a:ext cx="2106034" cy="225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Ã©sultat de recherche d'images pour &quot;rÃ©seaux de neuron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892" y="3226934"/>
            <a:ext cx="323850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Artificielle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4098" name="Picture 2" descr="RÃ©sultat de recherche d'images pour &quot;chatbo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49" y="2421682"/>
            <a:ext cx="442334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rgbClr val="0070C0"/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Artificielle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48" name="AutoShape 105"/>
          <p:cNvSpPr>
            <a:spLocks/>
          </p:cNvSpPr>
          <p:nvPr/>
        </p:nvSpPr>
        <p:spPr bwMode="auto">
          <a:xfrm>
            <a:off x="7979578" y="4285122"/>
            <a:ext cx="648072" cy="5848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91" y="17891"/>
                </a:moveTo>
                <a:cubicBezTo>
                  <a:pt x="21461" y="18164"/>
                  <a:pt x="21599" y="18475"/>
                  <a:pt x="21599" y="18824"/>
                </a:cubicBezTo>
                <a:cubicBezTo>
                  <a:pt x="21599" y="19176"/>
                  <a:pt x="21461" y="19490"/>
                  <a:pt x="21191" y="19760"/>
                </a:cubicBezTo>
                <a:lnTo>
                  <a:pt x="19784" y="21192"/>
                </a:lnTo>
                <a:cubicBezTo>
                  <a:pt x="19514" y="21465"/>
                  <a:pt x="19196" y="21599"/>
                  <a:pt x="18829" y="21599"/>
                </a:cubicBezTo>
                <a:cubicBezTo>
                  <a:pt x="18465" y="21599"/>
                  <a:pt x="18150" y="21465"/>
                  <a:pt x="17889" y="21192"/>
                </a:cubicBezTo>
                <a:lnTo>
                  <a:pt x="10800" y="14101"/>
                </a:lnTo>
                <a:lnTo>
                  <a:pt x="3684" y="21192"/>
                </a:lnTo>
                <a:cubicBezTo>
                  <a:pt x="3410" y="21465"/>
                  <a:pt x="3099" y="21599"/>
                  <a:pt x="2749" y="21599"/>
                </a:cubicBezTo>
                <a:cubicBezTo>
                  <a:pt x="2397" y="21599"/>
                  <a:pt x="2083" y="21465"/>
                  <a:pt x="1815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1"/>
                  <a:pt x="135" y="18164"/>
                  <a:pt x="408" y="17891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89" y="407"/>
                </a:lnTo>
                <a:cubicBezTo>
                  <a:pt x="18159" y="135"/>
                  <a:pt x="18476" y="0"/>
                  <a:pt x="18838" y="0"/>
                </a:cubicBezTo>
                <a:cubicBezTo>
                  <a:pt x="19196" y="0"/>
                  <a:pt x="19514" y="134"/>
                  <a:pt x="19784" y="407"/>
                </a:cubicBezTo>
                <a:lnTo>
                  <a:pt x="21191" y="1815"/>
                </a:lnTo>
                <a:cubicBezTo>
                  <a:pt x="21461" y="2082"/>
                  <a:pt x="21599" y="2402"/>
                  <a:pt x="21599" y="2769"/>
                </a:cubicBezTo>
                <a:cubicBezTo>
                  <a:pt x="21599" y="3133"/>
                  <a:pt x="21461" y="3447"/>
                  <a:pt x="21191" y="3708"/>
                </a:cubicBezTo>
                <a:lnTo>
                  <a:pt x="14043" y="10869"/>
                </a:lnTo>
                <a:lnTo>
                  <a:pt x="21191" y="1789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9" name="AutoShape 39"/>
          <p:cNvSpPr>
            <a:spLocks/>
          </p:cNvSpPr>
          <p:nvPr/>
        </p:nvSpPr>
        <p:spPr bwMode="auto">
          <a:xfrm>
            <a:off x="7895406" y="1485578"/>
            <a:ext cx="792088" cy="563580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0" name="AutoShape 39"/>
          <p:cNvSpPr>
            <a:spLocks/>
          </p:cNvSpPr>
          <p:nvPr/>
        </p:nvSpPr>
        <p:spPr bwMode="auto">
          <a:xfrm>
            <a:off x="7895406" y="2637706"/>
            <a:ext cx="792088" cy="563580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1" name="AutoShape 105"/>
          <p:cNvSpPr>
            <a:spLocks/>
          </p:cNvSpPr>
          <p:nvPr/>
        </p:nvSpPr>
        <p:spPr bwMode="auto">
          <a:xfrm>
            <a:off x="7967414" y="5437250"/>
            <a:ext cx="648072" cy="5848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91" y="17891"/>
                </a:moveTo>
                <a:cubicBezTo>
                  <a:pt x="21461" y="18164"/>
                  <a:pt x="21599" y="18475"/>
                  <a:pt x="21599" y="18824"/>
                </a:cubicBezTo>
                <a:cubicBezTo>
                  <a:pt x="21599" y="19176"/>
                  <a:pt x="21461" y="19490"/>
                  <a:pt x="21191" y="19760"/>
                </a:cubicBezTo>
                <a:lnTo>
                  <a:pt x="19784" y="21192"/>
                </a:lnTo>
                <a:cubicBezTo>
                  <a:pt x="19514" y="21465"/>
                  <a:pt x="19196" y="21599"/>
                  <a:pt x="18829" y="21599"/>
                </a:cubicBezTo>
                <a:cubicBezTo>
                  <a:pt x="18465" y="21599"/>
                  <a:pt x="18150" y="21465"/>
                  <a:pt x="17889" y="21192"/>
                </a:cubicBezTo>
                <a:lnTo>
                  <a:pt x="10800" y="14101"/>
                </a:lnTo>
                <a:lnTo>
                  <a:pt x="3684" y="21192"/>
                </a:lnTo>
                <a:cubicBezTo>
                  <a:pt x="3410" y="21465"/>
                  <a:pt x="3099" y="21599"/>
                  <a:pt x="2749" y="21599"/>
                </a:cubicBezTo>
                <a:cubicBezTo>
                  <a:pt x="2397" y="21599"/>
                  <a:pt x="2083" y="21465"/>
                  <a:pt x="1815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1"/>
                  <a:pt x="135" y="18164"/>
                  <a:pt x="408" y="17891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89" y="407"/>
                </a:lnTo>
                <a:cubicBezTo>
                  <a:pt x="18159" y="135"/>
                  <a:pt x="18476" y="0"/>
                  <a:pt x="18838" y="0"/>
                </a:cubicBezTo>
                <a:cubicBezTo>
                  <a:pt x="19196" y="0"/>
                  <a:pt x="19514" y="134"/>
                  <a:pt x="19784" y="407"/>
                </a:cubicBezTo>
                <a:lnTo>
                  <a:pt x="21191" y="1815"/>
                </a:lnTo>
                <a:cubicBezTo>
                  <a:pt x="21461" y="2082"/>
                  <a:pt x="21599" y="2402"/>
                  <a:pt x="21599" y="2769"/>
                </a:cubicBezTo>
                <a:cubicBezTo>
                  <a:pt x="21599" y="3133"/>
                  <a:pt x="21461" y="3447"/>
                  <a:pt x="21191" y="3708"/>
                </a:cubicBezTo>
                <a:lnTo>
                  <a:pt x="14043" y="10869"/>
                </a:lnTo>
                <a:lnTo>
                  <a:pt x="21191" y="1789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8699658" y="4293890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Latence et Fatigue</a:t>
            </a:r>
          </a:p>
          <a:p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8615486" y="1485578"/>
            <a:ext cx="1798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Disponibilité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8759502" y="5518026"/>
            <a:ext cx="2967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Recherche fastidieuse</a:t>
            </a:r>
          </a:p>
        </p:txBody>
      </p:sp>
      <p:sp>
        <p:nvSpPr>
          <p:cNvPr id="62" name="ZoneTexte 61"/>
          <p:cNvSpPr txBox="1"/>
          <p:nvPr/>
        </p:nvSpPr>
        <p:spPr>
          <a:xfrm>
            <a:off x="8615486" y="2709714"/>
            <a:ext cx="1250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Rapidité</a:t>
            </a:r>
          </a:p>
        </p:txBody>
      </p:sp>
      <p:pic>
        <p:nvPicPr>
          <p:cNvPr id="5122" name="Picture 2" descr="RÃ©sultat de recherche d'images pour &quot;chatbot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629594"/>
            <a:ext cx="5722913" cy="38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89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3" grpId="0"/>
      <p:bldP spid="55" grpId="0"/>
      <p:bldP spid="56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>
            <a:endCxn id="196" idx="1"/>
          </p:cNvCxnSpPr>
          <p:nvPr/>
        </p:nvCxnSpPr>
        <p:spPr>
          <a:xfrm>
            <a:off x="-12398" y="3326403"/>
            <a:ext cx="3371300" cy="8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3358902" y="2952717"/>
            <a:ext cx="3600400" cy="76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65" tIns="55865" rIns="55865" bIns="55865" anchor="ctr" anchorCtr="0">
            <a:noAutofit/>
          </a:bodyPr>
          <a:lstStyle/>
          <a:p>
            <a:pPr>
              <a:buClr>
                <a:schemeClr val="dk2"/>
              </a:buClr>
              <a:buSzPts val="3700"/>
            </a:pPr>
            <a:r>
              <a:rPr lang="fr" sz="27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Approche adoptée</a:t>
            </a:r>
            <a:endParaRPr sz="2700" dirty="0"/>
          </a:p>
        </p:txBody>
      </p:sp>
      <p:cxnSp>
        <p:nvCxnSpPr>
          <p:cNvPr id="197" name="Shape 197"/>
          <p:cNvCxnSpPr/>
          <p:nvPr/>
        </p:nvCxnSpPr>
        <p:spPr>
          <a:xfrm flipV="1">
            <a:off x="6743278" y="3326403"/>
            <a:ext cx="5447135" cy="8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/>
          <p:nvPr/>
        </p:nvSpPr>
        <p:spPr>
          <a:xfrm>
            <a:off x="1464343" y="3011464"/>
            <a:ext cx="616720" cy="63374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fr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</p:spPr>
        <p:txBody>
          <a:bodyPr spcFirstLastPara="1" wrap="square" lIns="124164" tIns="124164" rIns="124164" bIns="124164" anchor="ctr" anchorCtr="0">
            <a:noAutofit/>
          </a:bodyPr>
          <a:lstStyle/>
          <a:p>
            <a:fld id="{00000000-1234-1234-1234-123412341234}" type="slidenum">
              <a:rPr lang="fr"/>
              <a:pPr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520493" y="1079019"/>
            <a:ext cx="151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1. Chatbot</a:t>
            </a:r>
          </a:p>
        </p:txBody>
      </p:sp>
      <p:pic>
        <p:nvPicPr>
          <p:cNvPr id="1026" name="Picture 2" descr="https://scontent.ftun3-1.fna.fbcdn.net/v/t1.15752-9/61188172_453634948528151_1097986660982849536_n.png?_nc_cat=110&amp;_nc_ht=scontent.ftun3-1.fna&amp;oh=65f8bdedf04131bfcbda028c89bf5a16&amp;oe=5D9DE4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69" y="2123911"/>
            <a:ext cx="3901629" cy="44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89EFCC6-81F3-4BDE-918A-264A3A91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85" y="2123911"/>
            <a:ext cx="4877238" cy="42822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4794566" y="1187331"/>
            <a:ext cx="1957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3"/>
                </a:solidFill>
              </a:rPr>
              <a:t>Les intentions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66614" y="2026297"/>
            <a:ext cx="4392488" cy="4516053"/>
          </a:xfrm>
          <a:prstGeom prst="rect">
            <a:avLst/>
          </a:prstGeom>
          <a:noFill/>
          <a:ln w="38100">
            <a:solidFill>
              <a:srgbClr val="F398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879182" y="2026297"/>
            <a:ext cx="5205652" cy="4516053"/>
          </a:xfrm>
          <a:prstGeom prst="rect">
            <a:avLst/>
          </a:prstGeom>
          <a:noFill/>
          <a:ln w="38100">
            <a:solidFill>
              <a:srgbClr val="F398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1443708" y="1583182"/>
            <a:ext cx="30950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3"/>
                </a:solidFill>
              </a:rPr>
              <a:t>21 intentions personnalisés 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091659" y="1583182"/>
            <a:ext cx="2464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3"/>
                </a:solidFill>
              </a:rPr>
              <a:t>10 intentions système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06574" y="1540684"/>
            <a:ext cx="10965845" cy="5149946"/>
          </a:xfrm>
          <a:prstGeom prst="rect">
            <a:avLst/>
          </a:prstGeom>
          <a:solidFill>
            <a:schemeClr val="bg1">
              <a:alpha val="8470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9A63FE9-68D7-45C7-98D5-9472ADB73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00" y="1828003"/>
            <a:ext cx="9070191" cy="4456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5" grpId="0" animBg="1"/>
      <p:bldP spid="47" grpId="0" animBg="1"/>
      <p:bldP spid="49" grpId="0"/>
      <p:bldP spid="54" grpId="0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520493" y="1079019"/>
            <a:ext cx="151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1. Chatbot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64780" y="1002839"/>
            <a:ext cx="1545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3"/>
                </a:solidFill>
              </a:rPr>
              <a:t>Les entités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929136" y="1590133"/>
            <a:ext cx="10009112" cy="2771649"/>
          </a:xfrm>
          <a:prstGeom prst="rect">
            <a:avLst/>
          </a:prstGeom>
          <a:noFill/>
          <a:ln w="38100">
            <a:solidFill>
              <a:srgbClr val="F398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46273" y="2240361"/>
            <a:ext cx="16678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solidFill>
                  <a:schemeClr val="accent3"/>
                </a:solidFill>
              </a:rPr>
              <a:t>20 entités </a:t>
            </a:r>
          </a:p>
          <a:p>
            <a:pPr algn="ctr"/>
            <a:r>
              <a:rPr lang="fr-FR" sz="2000" dirty="0">
                <a:solidFill>
                  <a:schemeClr val="accent3"/>
                </a:solidFill>
              </a:rPr>
              <a:t>personnalisés 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0" y="5329390"/>
            <a:ext cx="2002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3"/>
                </a:solidFill>
              </a:rPr>
              <a:t>3 entités système</a:t>
            </a:r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9" y="4508477"/>
            <a:ext cx="8332391" cy="2456469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81D2A84-EC61-40FC-B004-2EFC7414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11" y="1623404"/>
            <a:ext cx="9556761" cy="269110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007710" y="4472786"/>
            <a:ext cx="8847678" cy="2366531"/>
          </a:xfrm>
          <a:prstGeom prst="rect">
            <a:avLst/>
          </a:prstGeom>
          <a:noFill/>
          <a:ln w="38100">
            <a:solidFill>
              <a:srgbClr val="F398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110760" y="1533254"/>
            <a:ext cx="12079653" cy="5326334"/>
          </a:xfrm>
          <a:prstGeom prst="rect">
            <a:avLst/>
          </a:prstGeom>
          <a:solidFill>
            <a:schemeClr val="bg1">
              <a:alpha val="8470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42" y="1570079"/>
            <a:ext cx="7829221" cy="48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5" grpId="0" animBg="1"/>
      <p:bldP spid="49" grpId="0"/>
      <p:bldP spid="54" grpId="0"/>
      <p:bldP spid="48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520493" y="1079019"/>
            <a:ext cx="151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1. Chatbot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64780" y="1002839"/>
            <a:ext cx="1313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accent3"/>
                </a:solidFill>
              </a:rPr>
              <a:t>Dialogue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9" y="1540684"/>
            <a:ext cx="3850654" cy="530167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8061856" y="1592338"/>
            <a:ext cx="14430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Slots</a:t>
            </a: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36" y="2198277"/>
            <a:ext cx="4727076" cy="2867243"/>
          </a:xfrm>
          <a:prstGeom prst="rect">
            <a:avLst/>
          </a:prstGeom>
        </p:spPr>
      </p:pic>
      <p:sp>
        <p:nvSpPr>
          <p:cNvPr id="55" name="Rectangle à coins arrondis 54"/>
          <p:cNvSpPr/>
          <p:nvPr/>
        </p:nvSpPr>
        <p:spPr>
          <a:xfrm>
            <a:off x="6289746" y="1465459"/>
            <a:ext cx="5478915" cy="426184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4098195" y="3501802"/>
            <a:ext cx="2069019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Imag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926" y="909624"/>
            <a:ext cx="2955926" cy="2291914"/>
          </a:xfrm>
          <a:prstGeom prst="rect">
            <a:avLst/>
          </a:prstGeom>
        </p:spPr>
      </p:pic>
      <p:cxnSp>
        <p:nvCxnSpPr>
          <p:cNvPr id="68" name="Connecteur droit avec flèche 67"/>
          <p:cNvCxnSpPr/>
          <p:nvPr/>
        </p:nvCxnSpPr>
        <p:spPr>
          <a:xfrm flipV="1">
            <a:off x="4152301" y="1540684"/>
            <a:ext cx="3149939" cy="1961118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à coins arrondis 68"/>
          <p:cNvSpPr/>
          <p:nvPr/>
        </p:nvSpPr>
        <p:spPr>
          <a:xfrm>
            <a:off x="6228885" y="3276763"/>
            <a:ext cx="5620499" cy="3468715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4037334" y="4519974"/>
            <a:ext cx="2122486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420882" y="3262423"/>
            <a:ext cx="301723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Réponses multiples</a:t>
            </a:r>
          </a:p>
        </p:txBody>
      </p:sp>
      <p:pic>
        <p:nvPicPr>
          <p:cNvPr id="74" name="Imag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68" y="3587632"/>
            <a:ext cx="4304863" cy="31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7" grpId="0"/>
      <p:bldP spid="47" grpId="1"/>
      <p:bldP spid="55" grpId="0" animBg="1"/>
      <p:bldP spid="55" grpId="1" animBg="1"/>
      <p:bldP spid="69" grpId="0" animBg="1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97" name="TextBox 19"/>
          <p:cNvSpPr txBox="1"/>
          <p:nvPr/>
        </p:nvSpPr>
        <p:spPr>
          <a:xfrm>
            <a:off x="0" y="112553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2. Application Android</a:t>
            </a:r>
            <a:endParaRPr lang="id-ID" sz="2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33" name="Image 32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B8C3632E-1DEA-4130-A6EC-2C837660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10" y="1659580"/>
            <a:ext cx="9252249" cy="4822862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8" y="4071011"/>
            <a:ext cx="1947875" cy="194787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" y="2433032"/>
            <a:ext cx="1107942" cy="110794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391253" y="3767630"/>
            <a:ext cx="2880320" cy="281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3142878" y="4033428"/>
            <a:ext cx="1302968" cy="37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5342005" y="4221882"/>
            <a:ext cx="1209961" cy="188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7262308" y="4221882"/>
            <a:ext cx="1009266" cy="215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9120126" y="4033428"/>
            <a:ext cx="1151544" cy="18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3132533" y="4164318"/>
            <a:ext cx="1321618" cy="772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V="1">
            <a:off x="5138464" y="4402607"/>
            <a:ext cx="1321618" cy="7729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V="1">
            <a:off x="7302240" y="4437427"/>
            <a:ext cx="1015118" cy="1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 flipV="1">
            <a:off x="9243138" y="4206428"/>
            <a:ext cx="1015118" cy="1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2" y="3142089"/>
            <a:ext cx="2017336" cy="2017336"/>
          </a:xfrm>
          <a:prstGeom prst="rect">
            <a:avLst/>
          </a:prstGeom>
        </p:spPr>
      </p:pic>
      <p:cxnSp>
        <p:nvCxnSpPr>
          <p:cNvPr id="53" name="Connecteur droit avec flèche 52"/>
          <p:cNvCxnSpPr>
            <a:endCxn id="36" idx="3"/>
          </p:cNvCxnSpPr>
          <p:nvPr/>
        </p:nvCxnSpPr>
        <p:spPr>
          <a:xfrm flipV="1">
            <a:off x="5391253" y="3908219"/>
            <a:ext cx="2880320" cy="7729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9203878" y="3896231"/>
            <a:ext cx="984040" cy="22205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724683" y="3069476"/>
            <a:ext cx="6195059" cy="718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0" name="Connecteur en angle 89"/>
          <p:cNvCxnSpPr/>
          <p:nvPr/>
        </p:nvCxnSpPr>
        <p:spPr>
          <a:xfrm rot="10800000">
            <a:off x="4838600" y="3241550"/>
            <a:ext cx="5929570" cy="501714"/>
          </a:xfrm>
          <a:prstGeom prst="bentConnector3">
            <a:avLst>
              <a:gd name="adj1" fmla="val 92"/>
            </a:avLst>
          </a:prstGeom>
          <a:ln w="57150">
            <a:solidFill>
              <a:srgbClr val="F49A7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4841654" y="3238852"/>
            <a:ext cx="0" cy="554217"/>
          </a:xfrm>
          <a:prstGeom prst="straightConnector1">
            <a:avLst/>
          </a:prstGeom>
          <a:ln w="57150">
            <a:solidFill>
              <a:srgbClr val="F49A7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en angle 91"/>
          <p:cNvCxnSpPr/>
          <p:nvPr/>
        </p:nvCxnSpPr>
        <p:spPr>
          <a:xfrm rot="10800000">
            <a:off x="4838600" y="3238315"/>
            <a:ext cx="5929570" cy="501714"/>
          </a:xfrm>
          <a:prstGeom prst="bentConnector3">
            <a:avLst>
              <a:gd name="adj1" fmla="val 92"/>
            </a:avLst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/>
          <p:cNvCxnSpPr/>
          <p:nvPr/>
        </p:nvCxnSpPr>
        <p:spPr>
          <a:xfrm>
            <a:off x="4841654" y="3235617"/>
            <a:ext cx="0" cy="554217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3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7195E-6 2.67299E-6 L -0.00143 0.1798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89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36" grpId="0" animBg="1"/>
      <p:bldP spid="40" grpId="0" animBg="1"/>
      <p:bldP spid="42" grpId="0" animBg="1"/>
      <p:bldP spid="43" grpId="0" animBg="1"/>
      <p:bldP spid="44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1"/>
          <p:cNvGraphicFramePr/>
          <p:nvPr>
            <p:extLst>
              <p:ext uri="{D42A27DB-BD31-4B8C-83A1-F6EECF244321}">
                <p14:modId xmlns:p14="http://schemas.microsoft.com/office/powerpoint/2010/main" val="1952526803"/>
              </p:ext>
            </p:extLst>
          </p:nvPr>
        </p:nvGraphicFramePr>
        <p:xfrm>
          <a:off x="4047869" y="621482"/>
          <a:ext cx="60077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2833786" y="2853730"/>
            <a:ext cx="10514231" cy="943649"/>
          </a:xfrm>
        </p:spPr>
        <p:txBody>
          <a:bodyPr/>
          <a:lstStyle/>
          <a:p>
            <a:pPr algn="ctr"/>
            <a:r>
              <a:rPr lang="fr-FR" sz="4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16"/>
          <p:cNvGrpSpPr/>
          <p:nvPr/>
        </p:nvGrpSpPr>
        <p:grpSpPr>
          <a:xfrm>
            <a:off x="4295006" y="1053530"/>
            <a:ext cx="490474" cy="492239"/>
            <a:chOff x="3206750" y="1381125"/>
            <a:chExt cx="490538" cy="492125"/>
          </a:xfrm>
          <a:solidFill>
            <a:schemeClr val="accent1"/>
          </a:solidFill>
        </p:grpSpPr>
        <p:sp>
          <p:nvSpPr>
            <p:cNvPr id="6" name="Freeform 10"/>
            <p:cNvSpPr>
              <a:spLocks noEditPoints="1"/>
            </p:cNvSpPr>
            <p:nvPr/>
          </p:nvSpPr>
          <p:spPr bwMode="auto">
            <a:xfrm>
              <a:off x="3206750" y="1381125"/>
              <a:ext cx="490538" cy="492125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406775" y="1458913"/>
              <a:ext cx="114300" cy="114300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id-ID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45"/>
          <p:cNvGrpSpPr/>
          <p:nvPr/>
        </p:nvGrpSpPr>
        <p:grpSpPr>
          <a:xfrm>
            <a:off x="4799062" y="2061642"/>
            <a:ext cx="497148" cy="566493"/>
            <a:chOff x="4616451" y="1741488"/>
            <a:chExt cx="2959100" cy="3371850"/>
          </a:xfrm>
          <a:solidFill>
            <a:schemeClr val="accent3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51"/>
          <p:cNvGrpSpPr/>
          <p:nvPr/>
        </p:nvGrpSpPr>
        <p:grpSpPr>
          <a:xfrm>
            <a:off x="4799062" y="4149874"/>
            <a:ext cx="431800" cy="430213"/>
            <a:chOff x="6875463" y="1476375"/>
            <a:chExt cx="431800" cy="430213"/>
          </a:xfrm>
          <a:solidFill>
            <a:schemeClr val="accent4"/>
          </a:solidFill>
        </p:grpSpPr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6875463" y="1476375"/>
              <a:ext cx="431800" cy="430213"/>
            </a:xfrm>
            <a:custGeom>
              <a:avLst/>
              <a:gdLst>
                <a:gd name="T0" fmla="*/ 64 w 112"/>
                <a:gd name="T1" fmla="*/ 12 h 112"/>
                <a:gd name="T2" fmla="*/ 78 w 112"/>
                <a:gd name="T3" fmla="*/ 23 h 112"/>
                <a:gd name="T4" fmla="*/ 84 w 112"/>
                <a:gd name="T5" fmla="*/ 18 h 112"/>
                <a:gd name="T6" fmla="*/ 93 w 112"/>
                <a:gd name="T7" fmla="*/ 25 h 112"/>
                <a:gd name="T8" fmla="*/ 89 w 112"/>
                <a:gd name="T9" fmla="*/ 34 h 112"/>
                <a:gd name="T10" fmla="*/ 100 w 112"/>
                <a:gd name="T11" fmla="*/ 48 h 112"/>
                <a:gd name="T12" fmla="*/ 104 w 112"/>
                <a:gd name="T13" fmla="*/ 60 h 112"/>
                <a:gd name="T14" fmla="*/ 95 w 112"/>
                <a:gd name="T15" fmla="*/ 64 h 112"/>
                <a:gd name="T16" fmla="*/ 93 w 112"/>
                <a:gd name="T17" fmla="*/ 81 h 112"/>
                <a:gd name="T18" fmla="*/ 87 w 112"/>
                <a:gd name="T19" fmla="*/ 93 h 112"/>
                <a:gd name="T20" fmla="*/ 81 w 112"/>
                <a:gd name="T21" fmla="*/ 93 h 112"/>
                <a:gd name="T22" fmla="*/ 64 w 112"/>
                <a:gd name="T23" fmla="*/ 95 h 112"/>
                <a:gd name="T24" fmla="*/ 60 w 112"/>
                <a:gd name="T25" fmla="*/ 104 h 112"/>
                <a:gd name="T26" fmla="*/ 48 w 112"/>
                <a:gd name="T27" fmla="*/ 100 h 112"/>
                <a:gd name="T28" fmla="*/ 34 w 112"/>
                <a:gd name="T29" fmla="*/ 89 h 112"/>
                <a:gd name="T30" fmla="*/ 28 w 112"/>
                <a:gd name="T31" fmla="*/ 94 h 112"/>
                <a:gd name="T32" fmla="*/ 19 w 112"/>
                <a:gd name="T33" fmla="*/ 87 h 112"/>
                <a:gd name="T34" fmla="*/ 23 w 112"/>
                <a:gd name="T35" fmla="*/ 78 h 112"/>
                <a:gd name="T36" fmla="*/ 12 w 112"/>
                <a:gd name="T37" fmla="*/ 64 h 112"/>
                <a:gd name="T38" fmla="*/ 8 w 112"/>
                <a:gd name="T39" fmla="*/ 52 h 112"/>
                <a:gd name="T40" fmla="*/ 17 w 112"/>
                <a:gd name="T41" fmla="*/ 48 h 112"/>
                <a:gd name="T42" fmla="*/ 19 w 112"/>
                <a:gd name="T43" fmla="*/ 31 h 112"/>
                <a:gd name="T44" fmla="*/ 25 w 112"/>
                <a:gd name="T45" fmla="*/ 19 h 112"/>
                <a:gd name="T46" fmla="*/ 31 w 112"/>
                <a:gd name="T47" fmla="*/ 19 h 112"/>
                <a:gd name="T48" fmla="*/ 48 w 112"/>
                <a:gd name="T49" fmla="*/ 17 h 112"/>
                <a:gd name="T50" fmla="*/ 52 w 112"/>
                <a:gd name="T51" fmla="*/ 8 h 112"/>
                <a:gd name="T52" fmla="*/ 60 w 112"/>
                <a:gd name="T53" fmla="*/ 0 h 112"/>
                <a:gd name="T54" fmla="*/ 40 w 112"/>
                <a:gd name="T55" fmla="*/ 11 h 112"/>
                <a:gd name="T56" fmla="*/ 28 w 112"/>
                <a:gd name="T57" fmla="*/ 10 h 112"/>
                <a:gd name="T58" fmla="*/ 14 w 112"/>
                <a:gd name="T59" fmla="*/ 19 h 112"/>
                <a:gd name="T60" fmla="*/ 13 w 112"/>
                <a:gd name="T61" fmla="*/ 35 h 112"/>
                <a:gd name="T62" fmla="*/ 0 w 112"/>
                <a:gd name="T63" fmla="*/ 52 h 112"/>
                <a:gd name="T64" fmla="*/ 11 w 112"/>
                <a:gd name="T65" fmla="*/ 72 h 112"/>
                <a:gd name="T66" fmla="*/ 10 w 112"/>
                <a:gd name="T67" fmla="*/ 84 h 112"/>
                <a:gd name="T68" fmla="*/ 19 w 112"/>
                <a:gd name="T69" fmla="*/ 98 h 112"/>
                <a:gd name="T70" fmla="*/ 35 w 112"/>
                <a:gd name="T71" fmla="*/ 99 h 112"/>
                <a:gd name="T72" fmla="*/ 52 w 112"/>
                <a:gd name="T73" fmla="*/ 112 h 112"/>
                <a:gd name="T74" fmla="*/ 72 w 112"/>
                <a:gd name="T75" fmla="*/ 101 h 112"/>
                <a:gd name="T76" fmla="*/ 84 w 112"/>
                <a:gd name="T77" fmla="*/ 102 h 112"/>
                <a:gd name="T78" fmla="*/ 98 w 112"/>
                <a:gd name="T79" fmla="*/ 93 h 112"/>
                <a:gd name="T80" fmla="*/ 99 w 112"/>
                <a:gd name="T81" fmla="*/ 77 h 112"/>
                <a:gd name="T82" fmla="*/ 112 w 112"/>
                <a:gd name="T83" fmla="*/ 60 h 112"/>
                <a:gd name="T84" fmla="*/ 101 w 112"/>
                <a:gd name="T85" fmla="*/ 40 h 112"/>
                <a:gd name="T86" fmla="*/ 102 w 112"/>
                <a:gd name="T87" fmla="*/ 28 h 112"/>
                <a:gd name="T88" fmla="*/ 93 w 112"/>
                <a:gd name="T89" fmla="*/ 14 h 112"/>
                <a:gd name="T90" fmla="*/ 77 w 112"/>
                <a:gd name="T91" fmla="*/ 13 h 112"/>
                <a:gd name="T92" fmla="*/ 60 w 112"/>
                <a:gd name="T9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2" h="112">
                  <a:moveTo>
                    <a:pt x="60" y="8"/>
                  </a:moveTo>
                  <a:cubicBezTo>
                    <a:pt x="62" y="8"/>
                    <a:pt x="64" y="10"/>
                    <a:pt x="64" y="1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8"/>
                    <a:pt x="74" y="20"/>
                    <a:pt x="78" y="23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8"/>
                    <a:pt x="83" y="18"/>
                    <a:pt x="84" y="18"/>
                  </a:cubicBezTo>
                  <a:cubicBezTo>
                    <a:pt x="85" y="18"/>
                    <a:pt x="86" y="18"/>
                    <a:pt x="87" y="19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4" y="26"/>
                    <a:pt x="94" y="29"/>
                    <a:pt x="93" y="31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8"/>
                    <a:pt x="94" y="43"/>
                    <a:pt x="95" y="48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2" y="48"/>
                    <a:pt x="104" y="50"/>
                    <a:pt x="104" y="52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2"/>
                    <a:pt x="102" y="64"/>
                    <a:pt x="100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4" y="69"/>
                    <a:pt x="92" y="74"/>
                    <a:pt x="89" y="78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94" y="83"/>
                    <a:pt x="94" y="86"/>
                    <a:pt x="93" y="87"/>
                  </a:cubicBezTo>
                  <a:cubicBezTo>
                    <a:pt x="87" y="93"/>
                    <a:pt x="87" y="93"/>
                    <a:pt x="87" y="93"/>
                  </a:cubicBezTo>
                  <a:cubicBezTo>
                    <a:pt x="86" y="94"/>
                    <a:pt x="85" y="94"/>
                    <a:pt x="84" y="94"/>
                  </a:cubicBezTo>
                  <a:cubicBezTo>
                    <a:pt x="83" y="94"/>
                    <a:pt x="82" y="94"/>
                    <a:pt x="81" y="9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4" y="92"/>
                    <a:pt x="69" y="94"/>
                    <a:pt x="64" y="95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4" y="102"/>
                    <a:pt x="62" y="104"/>
                    <a:pt x="60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0" y="104"/>
                    <a:pt x="48" y="102"/>
                    <a:pt x="48" y="100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43" y="94"/>
                    <a:pt x="38" y="92"/>
                    <a:pt x="34" y="8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0" y="94"/>
                    <a:pt x="29" y="94"/>
                    <a:pt x="28" y="94"/>
                  </a:cubicBezTo>
                  <a:cubicBezTo>
                    <a:pt x="27" y="94"/>
                    <a:pt x="26" y="94"/>
                    <a:pt x="25" y="93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3"/>
                    <a:pt x="19" y="81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0" y="74"/>
                    <a:pt x="18" y="69"/>
                    <a:pt x="1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64"/>
                    <a:pt x="8" y="62"/>
                    <a:pt x="8" y="6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3"/>
                    <a:pt x="20" y="38"/>
                    <a:pt x="23" y="34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29"/>
                    <a:pt x="18" y="26"/>
                    <a:pt x="19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9" y="18"/>
                    <a:pt x="30" y="18"/>
                    <a:pt x="31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8" y="20"/>
                    <a:pt x="43" y="18"/>
                    <a:pt x="48" y="1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50" y="8"/>
                    <a:pt x="52" y="8"/>
                  </a:cubicBezTo>
                  <a:cubicBezTo>
                    <a:pt x="60" y="8"/>
                    <a:pt x="60" y="8"/>
                    <a:pt x="60" y="8"/>
                  </a:cubicBezTo>
                  <a:moveTo>
                    <a:pt x="6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6" y="0"/>
                    <a:pt x="41" y="5"/>
                    <a:pt x="40" y="11"/>
                  </a:cubicBezTo>
                  <a:cubicBezTo>
                    <a:pt x="38" y="11"/>
                    <a:pt x="37" y="12"/>
                    <a:pt x="35" y="13"/>
                  </a:cubicBezTo>
                  <a:cubicBezTo>
                    <a:pt x="33" y="11"/>
                    <a:pt x="31" y="10"/>
                    <a:pt x="28" y="10"/>
                  </a:cubicBezTo>
                  <a:cubicBezTo>
                    <a:pt x="25" y="10"/>
                    <a:pt x="21" y="11"/>
                    <a:pt x="19" y="14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1" y="22"/>
                    <a:pt x="10" y="25"/>
                    <a:pt x="10" y="28"/>
                  </a:cubicBezTo>
                  <a:cubicBezTo>
                    <a:pt x="10" y="31"/>
                    <a:pt x="11" y="33"/>
                    <a:pt x="13" y="35"/>
                  </a:cubicBezTo>
                  <a:cubicBezTo>
                    <a:pt x="12" y="37"/>
                    <a:pt x="11" y="38"/>
                    <a:pt x="11" y="40"/>
                  </a:cubicBezTo>
                  <a:cubicBezTo>
                    <a:pt x="5" y="41"/>
                    <a:pt x="0" y="46"/>
                    <a:pt x="0" y="5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6"/>
                    <a:pt x="5" y="71"/>
                    <a:pt x="11" y="72"/>
                  </a:cubicBezTo>
                  <a:cubicBezTo>
                    <a:pt x="11" y="74"/>
                    <a:pt x="12" y="75"/>
                    <a:pt x="13" y="77"/>
                  </a:cubicBezTo>
                  <a:cubicBezTo>
                    <a:pt x="11" y="79"/>
                    <a:pt x="10" y="81"/>
                    <a:pt x="10" y="84"/>
                  </a:cubicBezTo>
                  <a:cubicBezTo>
                    <a:pt x="10" y="87"/>
                    <a:pt x="11" y="91"/>
                    <a:pt x="14" y="93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21" y="101"/>
                    <a:pt x="25" y="102"/>
                    <a:pt x="28" y="102"/>
                  </a:cubicBezTo>
                  <a:cubicBezTo>
                    <a:pt x="31" y="102"/>
                    <a:pt x="33" y="101"/>
                    <a:pt x="35" y="99"/>
                  </a:cubicBezTo>
                  <a:cubicBezTo>
                    <a:pt x="37" y="100"/>
                    <a:pt x="38" y="101"/>
                    <a:pt x="40" y="101"/>
                  </a:cubicBezTo>
                  <a:cubicBezTo>
                    <a:pt x="41" y="107"/>
                    <a:pt x="46" y="112"/>
                    <a:pt x="52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6" y="112"/>
                    <a:pt x="71" y="107"/>
                    <a:pt x="72" y="101"/>
                  </a:cubicBezTo>
                  <a:cubicBezTo>
                    <a:pt x="74" y="101"/>
                    <a:pt x="75" y="100"/>
                    <a:pt x="77" y="99"/>
                  </a:cubicBezTo>
                  <a:cubicBezTo>
                    <a:pt x="79" y="101"/>
                    <a:pt x="81" y="102"/>
                    <a:pt x="84" y="102"/>
                  </a:cubicBezTo>
                  <a:cubicBezTo>
                    <a:pt x="87" y="102"/>
                    <a:pt x="91" y="101"/>
                    <a:pt x="93" y="98"/>
                  </a:cubicBezTo>
                  <a:cubicBezTo>
                    <a:pt x="98" y="93"/>
                    <a:pt x="98" y="93"/>
                    <a:pt x="98" y="93"/>
                  </a:cubicBezTo>
                  <a:cubicBezTo>
                    <a:pt x="101" y="91"/>
                    <a:pt x="102" y="87"/>
                    <a:pt x="102" y="84"/>
                  </a:cubicBezTo>
                  <a:cubicBezTo>
                    <a:pt x="102" y="81"/>
                    <a:pt x="101" y="79"/>
                    <a:pt x="99" y="77"/>
                  </a:cubicBezTo>
                  <a:cubicBezTo>
                    <a:pt x="100" y="75"/>
                    <a:pt x="101" y="74"/>
                    <a:pt x="101" y="72"/>
                  </a:cubicBezTo>
                  <a:cubicBezTo>
                    <a:pt x="107" y="71"/>
                    <a:pt x="112" y="66"/>
                    <a:pt x="112" y="60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46"/>
                    <a:pt x="107" y="41"/>
                    <a:pt x="101" y="40"/>
                  </a:cubicBezTo>
                  <a:cubicBezTo>
                    <a:pt x="101" y="38"/>
                    <a:pt x="100" y="37"/>
                    <a:pt x="99" y="35"/>
                  </a:cubicBezTo>
                  <a:cubicBezTo>
                    <a:pt x="101" y="33"/>
                    <a:pt x="102" y="31"/>
                    <a:pt x="102" y="28"/>
                  </a:cubicBezTo>
                  <a:cubicBezTo>
                    <a:pt x="102" y="25"/>
                    <a:pt x="101" y="22"/>
                    <a:pt x="98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1" y="11"/>
                    <a:pt x="87" y="10"/>
                    <a:pt x="84" y="10"/>
                  </a:cubicBezTo>
                  <a:cubicBezTo>
                    <a:pt x="81" y="10"/>
                    <a:pt x="79" y="11"/>
                    <a:pt x="77" y="13"/>
                  </a:cubicBezTo>
                  <a:cubicBezTo>
                    <a:pt x="75" y="12"/>
                    <a:pt x="74" y="11"/>
                    <a:pt x="72" y="11"/>
                  </a:cubicBezTo>
                  <a:cubicBezTo>
                    <a:pt x="71" y="5"/>
                    <a:pt x="66" y="0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991351" y="1592263"/>
              <a:ext cx="201613" cy="200025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26 w 52"/>
                <a:gd name="T5" fmla="*/ 0 h 52"/>
                <a:gd name="T6" fmla="*/ 52 w 52"/>
                <a:gd name="T7" fmla="*/ 26 h 52"/>
                <a:gd name="T8" fmla="*/ 26 w 52"/>
                <a:gd name="T9" fmla="*/ 52 h 52"/>
                <a:gd name="T10" fmla="*/ 26 w 52"/>
                <a:gd name="T11" fmla="*/ 4 h 52"/>
                <a:gd name="T12" fmla="*/ 4 w 52"/>
                <a:gd name="T13" fmla="*/ 26 h 52"/>
                <a:gd name="T14" fmla="*/ 26 w 52"/>
                <a:gd name="T15" fmla="*/ 48 h 52"/>
                <a:gd name="T16" fmla="*/ 48 w 52"/>
                <a:gd name="T17" fmla="*/ 26 h 52"/>
                <a:gd name="T18" fmla="*/ 26 w 52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  <a:moveTo>
                    <a:pt x="26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6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4"/>
                    <a:pt x="38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7037388" y="1638300"/>
              <a:ext cx="107950" cy="10795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Freeform 26"/>
          <p:cNvSpPr>
            <a:spLocks/>
          </p:cNvSpPr>
          <p:nvPr/>
        </p:nvSpPr>
        <p:spPr bwMode="auto">
          <a:xfrm>
            <a:off x="4943078" y="3069754"/>
            <a:ext cx="432048" cy="482559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6" name="Group 39"/>
          <p:cNvGrpSpPr/>
          <p:nvPr/>
        </p:nvGrpSpPr>
        <p:grpSpPr>
          <a:xfrm>
            <a:off x="4355775" y="5157986"/>
            <a:ext cx="433762" cy="415213"/>
            <a:chOff x="9886950" y="1016001"/>
            <a:chExt cx="482600" cy="461963"/>
          </a:xfrm>
          <a:solidFill>
            <a:schemeClr val="accent3"/>
          </a:solidFill>
        </p:grpSpPr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ECE0B-6A48-4FB3-98FF-149C947D6D9D}" type="slidenum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id-ID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5CD2D43-FF46-486F-8F92-07E6EFDCB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75CD2D43-FF46-486F-8F92-07E6EFDCB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D3C09F1-2D6D-4190-9E6D-EDDB3272A7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ED3C09F1-2D6D-4190-9E6D-EDDB3272A7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DA5132-F085-4E3B-BEF6-ED2C397CD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2EDA5132-F085-4E3B-BEF6-ED2C397CD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F104F0-8207-4D4B-8D30-9B5FF0723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BCF104F0-8207-4D4B-8D30-9B5FF07232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0952B4-38AA-41FF-A5D3-8211D557B0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890952B4-38AA-41FF-A5D3-8211D557B0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18C2A8-EF24-405C-81FA-6A044674B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graphicEl>
                                              <a:dgm id="{D318C2A8-EF24-405C-81FA-6A044674B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64D228-CAB5-4574-A504-DE95AB25EA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1D64D228-CAB5-4574-A504-DE95AB25EA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C31066-E276-44EE-AA8A-6739FF02C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E5C31066-E276-44EE-AA8A-6739FF02C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D6787BB-1453-4DA2-861D-55C8D5BC1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>
                                            <p:graphicEl>
                                              <a:dgm id="{9D6787BB-1453-4DA2-861D-55C8D5BC14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65211A-F819-4789-B901-16E10409A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C565211A-F819-4789-B901-16E10409A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56A0E3-B579-4A51-9047-4696CD9A7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">
                                            <p:graphicEl>
                                              <a:dgm id="{3A56A0E3-B579-4A51-9047-4696CD9A70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97" name="TextBox 19"/>
          <p:cNvSpPr txBox="1"/>
          <p:nvPr/>
        </p:nvSpPr>
        <p:spPr>
          <a:xfrm>
            <a:off x="0" y="112553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3. Application Web</a:t>
            </a:r>
            <a:endParaRPr lang="id-ID" sz="2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2050" name="Picture 2" descr="https://scontent.ftun3-1.fna.fbcdn.net/v/t1.15752-9/61554749_711891222547525_8768218761766371328_n.png?_nc_cat=109&amp;_nc_ht=scontent.ftun3-1.fna&amp;oh=65bcb79538ef648595479709768851f6&amp;oe=5D5DB24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54" y="1917626"/>
            <a:ext cx="3025647" cy="459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5073914" y="2853730"/>
            <a:ext cx="55905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https://our-ppp-application.eu-gb.mybluemix.net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1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59" name="TextBox 51"/>
          <p:cNvSpPr txBox="1"/>
          <p:nvPr/>
        </p:nvSpPr>
        <p:spPr>
          <a:xfrm>
            <a:off x="5519139" y="2781722"/>
            <a:ext cx="12173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Nouvelle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collection</a:t>
            </a:r>
            <a:endParaRPr lang="id-ID" sz="2000" b="1" dirty="0">
              <a:solidFill>
                <a:schemeClr val="bg1"/>
              </a:solidFill>
            </a:endParaRPr>
          </a:p>
        </p:txBody>
      </p:sp>
      <p:sp>
        <p:nvSpPr>
          <p:cNvPr id="88" name="TextBox 77"/>
          <p:cNvSpPr txBox="1"/>
          <p:nvPr/>
        </p:nvSpPr>
        <p:spPr>
          <a:xfrm>
            <a:off x="7700817" y="4381990"/>
            <a:ext cx="7188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GL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</a:rPr>
              <a:t>Setings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1054646" y="1408054"/>
            <a:ext cx="169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2. </a:t>
            </a:r>
            <a:r>
              <a:rPr lang="fr-FR" sz="2400" b="1" u="sng" dirty="0" err="1">
                <a:solidFill>
                  <a:srgbClr val="0070C0"/>
                </a:solidFill>
                <a:latin typeface="+mj-lt"/>
              </a:rPr>
              <a:t>Node-red</a:t>
            </a:r>
            <a:endParaRPr lang="fr-FR" sz="2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87751" y="1989634"/>
            <a:ext cx="44103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2.1. Intégration de l’assistante virtuelle</a:t>
            </a:r>
          </a:p>
          <a:p>
            <a:endParaRPr lang="fr-FR" dirty="0"/>
          </a:p>
        </p:txBody>
      </p:sp>
      <p:pic>
        <p:nvPicPr>
          <p:cNvPr id="6146" name="Picture 2" descr="https://scontent.ftun3-1.fna.fbcdn.net/v/t1.15752-9/61448534_365280224127419_817604336837197824_n.png?_nc_cat=108&amp;_nc_ht=scontent.ftun3-1.fna&amp;oh=4005b0ace8694d542bd0d7efc0bcd072&amp;oe=5D5650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442" y="2382796"/>
            <a:ext cx="2639724" cy="41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6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59" name="TextBox 51"/>
          <p:cNvSpPr txBox="1"/>
          <p:nvPr/>
        </p:nvSpPr>
        <p:spPr>
          <a:xfrm>
            <a:off x="5519139" y="2781722"/>
            <a:ext cx="12173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Nouvelle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collection</a:t>
            </a:r>
            <a:endParaRPr lang="id-ID" sz="2000" b="1" dirty="0">
              <a:solidFill>
                <a:schemeClr val="bg1"/>
              </a:solidFill>
            </a:endParaRPr>
          </a:p>
        </p:txBody>
      </p:sp>
      <p:sp>
        <p:nvSpPr>
          <p:cNvPr id="88" name="TextBox 77"/>
          <p:cNvSpPr txBox="1"/>
          <p:nvPr/>
        </p:nvSpPr>
        <p:spPr>
          <a:xfrm>
            <a:off x="7700817" y="4381990"/>
            <a:ext cx="7188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GL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</a:rPr>
              <a:t>Setings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910630" y="1413570"/>
            <a:ext cx="169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2. </a:t>
            </a:r>
            <a:r>
              <a:rPr lang="fr-FR" sz="2400" b="1" u="sng" dirty="0" err="1">
                <a:solidFill>
                  <a:srgbClr val="0070C0"/>
                </a:solidFill>
                <a:latin typeface="+mj-lt"/>
              </a:rPr>
              <a:t>Node-red</a:t>
            </a:r>
            <a:endParaRPr lang="fr-FR" sz="2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6694" y="1998152"/>
            <a:ext cx="44637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2.2. Ajout de la reconnaissance visuelle</a:t>
            </a:r>
          </a:p>
        </p:txBody>
      </p:sp>
      <p:pic>
        <p:nvPicPr>
          <p:cNvPr id="83" name="Picture 82"/>
          <p:cNvPicPr/>
          <p:nvPr/>
        </p:nvPicPr>
        <p:blipFill>
          <a:blip r:embed="rId3"/>
          <a:stretch>
            <a:fillRect/>
          </a:stretch>
        </p:blipFill>
        <p:spPr>
          <a:xfrm>
            <a:off x="910630" y="2571641"/>
            <a:ext cx="5904656" cy="2864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59" name="TextBox 51"/>
          <p:cNvSpPr txBox="1"/>
          <p:nvPr/>
        </p:nvSpPr>
        <p:spPr>
          <a:xfrm>
            <a:off x="5519139" y="2781722"/>
            <a:ext cx="1217320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Nouvelle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collection</a:t>
            </a:r>
            <a:endParaRPr lang="id-ID" sz="2000" b="1" dirty="0">
              <a:solidFill>
                <a:schemeClr val="bg1"/>
              </a:solidFill>
            </a:endParaRPr>
          </a:p>
        </p:txBody>
      </p:sp>
      <p:sp>
        <p:nvSpPr>
          <p:cNvPr id="88" name="TextBox 77"/>
          <p:cNvSpPr txBox="1"/>
          <p:nvPr/>
        </p:nvSpPr>
        <p:spPr>
          <a:xfrm>
            <a:off x="7700817" y="4381990"/>
            <a:ext cx="7188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</a:rPr>
              <a:t>GL</a:t>
            </a:r>
          </a:p>
          <a:p>
            <a:pPr algn="ctr"/>
            <a:r>
              <a:rPr lang="id-ID" sz="1400" b="1" dirty="0">
                <a:solidFill>
                  <a:schemeClr val="bg1"/>
                </a:solidFill>
              </a:rPr>
              <a:t>Setings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910630" y="1413570"/>
            <a:ext cx="169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u="sng" dirty="0">
                <a:solidFill>
                  <a:srgbClr val="0070C0"/>
                </a:solidFill>
                <a:latin typeface="+mj-lt"/>
              </a:rPr>
              <a:t>4. </a:t>
            </a:r>
            <a:r>
              <a:rPr lang="fr-FR" sz="2400" b="1" u="sng" dirty="0" err="1">
                <a:solidFill>
                  <a:srgbClr val="0070C0"/>
                </a:solidFill>
                <a:latin typeface="+mj-lt"/>
              </a:rPr>
              <a:t>Node-red</a:t>
            </a:r>
            <a:endParaRPr lang="fr-FR" sz="24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4053" y="2044211"/>
            <a:ext cx="52072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2.3. Ajout du </a:t>
            </a:r>
            <a:r>
              <a:rPr lang="fr-FR" dirty="0" err="1">
                <a:solidFill>
                  <a:srgbClr val="0070C0"/>
                </a:solidFill>
              </a:rPr>
              <a:t>Text</a:t>
            </a:r>
            <a:r>
              <a:rPr lang="fr-FR" dirty="0">
                <a:solidFill>
                  <a:srgbClr val="0070C0"/>
                </a:solidFill>
              </a:rPr>
              <a:t> To Speech et Speech To </a:t>
            </a:r>
            <a:r>
              <a:rPr lang="fr-FR" dirty="0" err="1">
                <a:solidFill>
                  <a:srgbClr val="0070C0"/>
                </a:solidFill>
              </a:rPr>
              <a:t>Text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73" y="3209307"/>
            <a:ext cx="5233109" cy="2457450"/>
          </a:xfrm>
          <a:prstGeom prst="rect">
            <a:avLst/>
          </a:prstGeom>
        </p:spPr>
      </p:pic>
      <p:pic>
        <p:nvPicPr>
          <p:cNvPr id="7170" name="Picture 2" descr="https://scontent.ftun3-1.fna.fbcdn.net/v/t1.15752-9/61685515_428615901315539_923422774708404224_n.png?_nc_cat=104&amp;_nc_ht=scontent.ftun3-1.fna&amp;oh=ee04deae11fb6d071913b8ec3a21fd18&amp;oe=5D9D76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54" y="2553193"/>
            <a:ext cx="5494617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4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>
            <a:endCxn id="196" idx="1"/>
          </p:cNvCxnSpPr>
          <p:nvPr/>
        </p:nvCxnSpPr>
        <p:spPr>
          <a:xfrm>
            <a:off x="-12398" y="3326403"/>
            <a:ext cx="3371300" cy="8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3358902" y="2952717"/>
            <a:ext cx="2448272" cy="76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65" tIns="55865" rIns="55865" bIns="55865" anchor="ctr" anchorCtr="0">
            <a:noAutofit/>
          </a:bodyPr>
          <a:lstStyle/>
          <a:p>
            <a:pPr>
              <a:buClr>
                <a:schemeClr val="dk2"/>
              </a:buClr>
              <a:buSzPts val="3700"/>
            </a:pPr>
            <a:r>
              <a:rPr lang="fr" sz="2700" b="1" dirty="0">
                <a:solidFill>
                  <a:schemeClr val="dk2"/>
                </a:solidFill>
                <a:latin typeface="Oswald"/>
                <a:sym typeface="Oswald"/>
              </a:rPr>
              <a:t>Réalisation</a:t>
            </a:r>
            <a:endParaRPr sz="2700" dirty="0"/>
          </a:p>
        </p:txBody>
      </p:sp>
      <p:cxnSp>
        <p:nvCxnSpPr>
          <p:cNvPr id="197" name="Shape 197"/>
          <p:cNvCxnSpPr>
            <a:stCxn id="196" idx="3"/>
          </p:cNvCxnSpPr>
          <p:nvPr/>
        </p:nvCxnSpPr>
        <p:spPr>
          <a:xfrm>
            <a:off x="5807174" y="3335206"/>
            <a:ext cx="6414435" cy="284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/>
          <p:nvPr/>
        </p:nvSpPr>
        <p:spPr>
          <a:xfrm>
            <a:off x="1464343" y="3011464"/>
            <a:ext cx="616720" cy="63374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fr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</p:spPr>
        <p:txBody>
          <a:bodyPr spcFirstLastPara="1" wrap="square" lIns="124164" tIns="124164" rIns="124164" bIns="124164" anchor="ctr" anchorCtr="0">
            <a:noAutofit/>
          </a:bodyPr>
          <a:lstStyle/>
          <a:p>
            <a:fld id="{00000000-1234-1234-1234-123412341234}" type="slidenum">
              <a:rPr lang="fr"/>
              <a:pPr/>
              <a:t>24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138"/>
          <p:cNvSpPr/>
          <p:nvPr/>
        </p:nvSpPr>
        <p:spPr>
          <a:xfrm>
            <a:off x="8003478" y="3948887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88"/>
          <p:cNvCxnSpPr/>
          <p:nvPr/>
        </p:nvCxnSpPr>
        <p:spPr>
          <a:xfrm flipV="1">
            <a:off x="1473859" y="3595550"/>
            <a:ext cx="9427661" cy="4250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89"/>
          <p:cNvSpPr/>
          <p:nvPr/>
        </p:nvSpPr>
        <p:spPr>
          <a:xfrm>
            <a:off x="2401830" y="3528854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90"/>
          <p:cNvSpPr/>
          <p:nvPr/>
        </p:nvSpPr>
        <p:spPr>
          <a:xfrm>
            <a:off x="3853422" y="3528854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91"/>
          <p:cNvSpPr/>
          <p:nvPr/>
        </p:nvSpPr>
        <p:spPr>
          <a:xfrm>
            <a:off x="5302201" y="3528854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92"/>
          <p:cNvSpPr/>
          <p:nvPr/>
        </p:nvSpPr>
        <p:spPr>
          <a:xfrm>
            <a:off x="6739553" y="3528854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93"/>
          <p:cNvSpPr/>
          <p:nvPr/>
        </p:nvSpPr>
        <p:spPr>
          <a:xfrm>
            <a:off x="8165043" y="3517352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95"/>
          <p:cNvCxnSpPr>
            <a:endCxn id="28" idx="0"/>
          </p:cNvCxnSpPr>
          <p:nvPr/>
        </p:nvCxnSpPr>
        <p:spPr>
          <a:xfrm>
            <a:off x="2491830" y="3708854"/>
            <a:ext cx="0" cy="2400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6"/>
          <p:cNvCxnSpPr>
            <a:stCxn id="42" idx="4"/>
          </p:cNvCxnSpPr>
          <p:nvPr/>
        </p:nvCxnSpPr>
        <p:spPr>
          <a:xfrm>
            <a:off x="3943422" y="3204704"/>
            <a:ext cx="0" cy="32415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97"/>
          <p:cNvCxnSpPr>
            <a:endCxn id="57" idx="0"/>
          </p:cNvCxnSpPr>
          <p:nvPr/>
        </p:nvCxnSpPr>
        <p:spPr>
          <a:xfrm>
            <a:off x="5392201" y="3708854"/>
            <a:ext cx="0" cy="24003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8"/>
          <p:cNvCxnSpPr>
            <a:stCxn id="47" idx="4"/>
          </p:cNvCxnSpPr>
          <p:nvPr/>
        </p:nvCxnSpPr>
        <p:spPr>
          <a:xfrm>
            <a:off x="6829553" y="3204704"/>
            <a:ext cx="0" cy="32415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99"/>
          <p:cNvCxnSpPr>
            <a:endCxn id="52" idx="0"/>
          </p:cNvCxnSpPr>
          <p:nvPr/>
        </p:nvCxnSpPr>
        <p:spPr>
          <a:xfrm>
            <a:off x="8273478" y="3697352"/>
            <a:ext cx="0" cy="2515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01"/>
          <p:cNvCxnSpPr/>
          <p:nvPr/>
        </p:nvCxnSpPr>
        <p:spPr>
          <a:xfrm rot="16200000" flipV="1">
            <a:off x="3444219" y="2165866"/>
            <a:ext cx="505676" cy="492000"/>
          </a:xfrm>
          <a:prstGeom prst="bentConnector2">
            <a:avLst/>
          </a:prstGeom>
          <a:ln w="19050">
            <a:solidFill>
              <a:schemeClr val="accent3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02"/>
          <p:cNvCxnSpPr/>
          <p:nvPr/>
        </p:nvCxnSpPr>
        <p:spPr>
          <a:xfrm rot="16200000" flipV="1">
            <a:off x="6361869" y="2204683"/>
            <a:ext cx="505676" cy="414366"/>
          </a:xfrm>
          <a:prstGeom prst="bentConnector2">
            <a:avLst/>
          </a:prstGeom>
          <a:ln w="19050">
            <a:solidFill>
              <a:schemeClr val="accent5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04"/>
          <p:cNvCxnSpPr>
            <a:stCxn id="28" idx="4"/>
          </p:cNvCxnSpPr>
          <p:nvPr/>
        </p:nvCxnSpPr>
        <p:spPr>
          <a:xfrm rot="16200000" flipH="1">
            <a:off x="2348131" y="4632586"/>
            <a:ext cx="571951" cy="284552"/>
          </a:xfrm>
          <a:prstGeom prst="bentConnector2">
            <a:avLst/>
          </a:prstGeom>
          <a:ln w="1905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05"/>
          <p:cNvCxnSpPr>
            <a:stCxn id="57" idx="4"/>
          </p:cNvCxnSpPr>
          <p:nvPr/>
        </p:nvCxnSpPr>
        <p:spPr>
          <a:xfrm rot="16200000" flipH="1">
            <a:off x="5250704" y="4630384"/>
            <a:ext cx="571951" cy="288956"/>
          </a:xfrm>
          <a:prstGeom prst="bentConnector2">
            <a:avLst/>
          </a:prstGeom>
          <a:ln w="19050">
            <a:solidFill>
              <a:schemeClr val="accent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06"/>
          <p:cNvCxnSpPr/>
          <p:nvPr/>
        </p:nvCxnSpPr>
        <p:spPr>
          <a:xfrm rot="16200000" flipH="1">
            <a:off x="8109987" y="4633945"/>
            <a:ext cx="571951" cy="281836"/>
          </a:xfrm>
          <a:prstGeom prst="bentConnector2">
            <a:avLst/>
          </a:prstGeom>
          <a:ln w="19050">
            <a:solidFill>
              <a:schemeClr val="accent6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114"/>
          <p:cNvSpPr/>
          <p:nvPr/>
        </p:nvSpPr>
        <p:spPr>
          <a:xfrm>
            <a:off x="2221830" y="3948887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15"/>
          <p:cNvGrpSpPr/>
          <p:nvPr/>
        </p:nvGrpSpPr>
        <p:grpSpPr>
          <a:xfrm>
            <a:off x="2329493" y="4032386"/>
            <a:ext cx="302816" cy="365881"/>
            <a:chOff x="3563938" y="719138"/>
            <a:chExt cx="960438" cy="1160462"/>
          </a:xfrm>
          <a:solidFill>
            <a:schemeClr val="bg1"/>
          </a:solidFill>
          <a:effectLst/>
        </p:grpSpPr>
        <p:sp>
          <p:nvSpPr>
            <p:cNvPr id="30" name="Freeform 19"/>
            <p:cNvSpPr>
              <a:spLocks noEditPoints="1"/>
            </p:cNvSpPr>
            <p:nvPr/>
          </p:nvSpPr>
          <p:spPr bwMode="auto">
            <a:xfrm>
              <a:off x="3563938" y="719138"/>
              <a:ext cx="763588" cy="987425"/>
            </a:xfrm>
            <a:custGeom>
              <a:avLst/>
              <a:gdLst>
                <a:gd name="T0" fmla="*/ 481 w 481"/>
                <a:gd name="T1" fmla="*/ 524 h 622"/>
                <a:gd name="T2" fmla="*/ 481 w 481"/>
                <a:gd name="T3" fmla="*/ 0 h 622"/>
                <a:gd name="T4" fmla="*/ 0 w 481"/>
                <a:gd name="T5" fmla="*/ 0 h 622"/>
                <a:gd name="T6" fmla="*/ 0 w 481"/>
                <a:gd name="T7" fmla="*/ 622 h 622"/>
                <a:gd name="T8" fmla="*/ 383 w 481"/>
                <a:gd name="T9" fmla="*/ 622 h 622"/>
                <a:gd name="T10" fmla="*/ 481 w 481"/>
                <a:gd name="T11" fmla="*/ 524 h 622"/>
                <a:gd name="T12" fmla="*/ 387 w 481"/>
                <a:gd name="T13" fmla="*/ 527 h 622"/>
                <a:gd name="T14" fmla="*/ 439 w 481"/>
                <a:gd name="T15" fmla="*/ 527 h 622"/>
                <a:gd name="T16" fmla="*/ 387 w 481"/>
                <a:gd name="T17" fmla="*/ 579 h 622"/>
                <a:gd name="T18" fmla="*/ 387 w 481"/>
                <a:gd name="T19" fmla="*/ 527 h 622"/>
                <a:gd name="T20" fmla="*/ 28 w 481"/>
                <a:gd name="T21" fmla="*/ 28 h 622"/>
                <a:gd name="T22" fmla="*/ 453 w 481"/>
                <a:gd name="T23" fmla="*/ 28 h 622"/>
                <a:gd name="T24" fmla="*/ 453 w 481"/>
                <a:gd name="T25" fmla="*/ 499 h 622"/>
                <a:gd name="T26" fmla="*/ 359 w 481"/>
                <a:gd name="T27" fmla="*/ 499 h 622"/>
                <a:gd name="T28" fmla="*/ 359 w 481"/>
                <a:gd name="T29" fmla="*/ 594 h 622"/>
                <a:gd name="T30" fmla="*/ 28 w 481"/>
                <a:gd name="T31" fmla="*/ 594 h 622"/>
                <a:gd name="T32" fmla="*/ 28 w 481"/>
                <a:gd name="T33" fmla="*/ 2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1" h="622">
                  <a:moveTo>
                    <a:pt x="481" y="524"/>
                  </a:moveTo>
                  <a:lnTo>
                    <a:pt x="481" y="0"/>
                  </a:lnTo>
                  <a:lnTo>
                    <a:pt x="0" y="0"/>
                  </a:lnTo>
                  <a:lnTo>
                    <a:pt x="0" y="622"/>
                  </a:lnTo>
                  <a:lnTo>
                    <a:pt x="383" y="622"/>
                  </a:lnTo>
                  <a:lnTo>
                    <a:pt x="481" y="524"/>
                  </a:lnTo>
                  <a:close/>
                  <a:moveTo>
                    <a:pt x="387" y="527"/>
                  </a:moveTo>
                  <a:lnTo>
                    <a:pt x="439" y="527"/>
                  </a:lnTo>
                  <a:lnTo>
                    <a:pt x="387" y="579"/>
                  </a:lnTo>
                  <a:lnTo>
                    <a:pt x="387" y="527"/>
                  </a:lnTo>
                  <a:close/>
                  <a:moveTo>
                    <a:pt x="28" y="28"/>
                  </a:moveTo>
                  <a:lnTo>
                    <a:pt x="453" y="28"/>
                  </a:lnTo>
                  <a:lnTo>
                    <a:pt x="453" y="499"/>
                  </a:lnTo>
                  <a:lnTo>
                    <a:pt x="359" y="499"/>
                  </a:lnTo>
                  <a:lnTo>
                    <a:pt x="359" y="594"/>
                  </a:lnTo>
                  <a:lnTo>
                    <a:pt x="28" y="594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20"/>
            <p:cNvSpPr>
              <a:spLocks noEditPoints="1"/>
            </p:cNvSpPr>
            <p:nvPr/>
          </p:nvSpPr>
          <p:spPr bwMode="auto">
            <a:xfrm>
              <a:off x="3763963" y="898525"/>
              <a:ext cx="760413" cy="981075"/>
            </a:xfrm>
            <a:custGeom>
              <a:avLst/>
              <a:gdLst>
                <a:gd name="T0" fmla="*/ 374 w 479"/>
                <a:gd name="T1" fmla="*/ 0 h 618"/>
                <a:gd name="T2" fmla="*/ 374 w 479"/>
                <a:gd name="T3" fmla="*/ 28 h 618"/>
                <a:gd name="T4" fmla="*/ 451 w 479"/>
                <a:gd name="T5" fmla="*/ 28 h 618"/>
                <a:gd name="T6" fmla="*/ 451 w 479"/>
                <a:gd name="T7" fmla="*/ 496 h 618"/>
                <a:gd name="T8" fmla="*/ 358 w 479"/>
                <a:gd name="T9" fmla="*/ 496 h 618"/>
                <a:gd name="T10" fmla="*/ 358 w 479"/>
                <a:gd name="T11" fmla="*/ 590 h 618"/>
                <a:gd name="T12" fmla="*/ 28 w 479"/>
                <a:gd name="T13" fmla="*/ 590 h 618"/>
                <a:gd name="T14" fmla="*/ 28 w 479"/>
                <a:gd name="T15" fmla="*/ 528 h 618"/>
                <a:gd name="T16" fmla="*/ 0 w 479"/>
                <a:gd name="T17" fmla="*/ 528 h 618"/>
                <a:gd name="T18" fmla="*/ 0 w 479"/>
                <a:gd name="T19" fmla="*/ 618 h 618"/>
                <a:gd name="T20" fmla="*/ 381 w 479"/>
                <a:gd name="T21" fmla="*/ 618 h 618"/>
                <a:gd name="T22" fmla="*/ 479 w 479"/>
                <a:gd name="T23" fmla="*/ 523 h 618"/>
                <a:gd name="T24" fmla="*/ 479 w 479"/>
                <a:gd name="T25" fmla="*/ 0 h 618"/>
                <a:gd name="T26" fmla="*/ 374 w 479"/>
                <a:gd name="T27" fmla="*/ 0 h 618"/>
                <a:gd name="T28" fmla="*/ 437 w 479"/>
                <a:gd name="T29" fmla="*/ 524 h 618"/>
                <a:gd name="T30" fmla="*/ 386 w 479"/>
                <a:gd name="T31" fmla="*/ 575 h 618"/>
                <a:gd name="T32" fmla="*/ 386 w 479"/>
                <a:gd name="T33" fmla="*/ 524 h 618"/>
                <a:gd name="T34" fmla="*/ 437 w 479"/>
                <a:gd name="T35" fmla="*/ 52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9" h="618">
                  <a:moveTo>
                    <a:pt x="374" y="0"/>
                  </a:moveTo>
                  <a:lnTo>
                    <a:pt x="374" y="28"/>
                  </a:lnTo>
                  <a:lnTo>
                    <a:pt x="451" y="28"/>
                  </a:lnTo>
                  <a:lnTo>
                    <a:pt x="451" y="496"/>
                  </a:lnTo>
                  <a:lnTo>
                    <a:pt x="358" y="496"/>
                  </a:lnTo>
                  <a:lnTo>
                    <a:pt x="358" y="590"/>
                  </a:lnTo>
                  <a:lnTo>
                    <a:pt x="28" y="590"/>
                  </a:lnTo>
                  <a:lnTo>
                    <a:pt x="28" y="528"/>
                  </a:lnTo>
                  <a:lnTo>
                    <a:pt x="0" y="528"/>
                  </a:lnTo>
                  <a:lnTo>
                    <a:pt x="0" y="618"/>
                  </a:lnTo>
                  <a:lnTo>
                    <a:pt x="381" y="618"/>
                  </a:lnTo>
                  <a:lnTo>
                    <a:pt x="479" y="523"/>
                  </a:lnTo>
                  <a:lnTo>
                    <a:pt x="479" y="0"/>
                  </a:lnTo>
                  <a:lnTo>
                    <a:pt x="374" y="0"/>
                  </a:lnTo>
                  <a:close/>
                  <a:moveTo>
                    <a:pt x="437" y="524"/>
                  </a:moveTo>
                  <a:lnTo>
                    <a:pt x="386" y="575"/>
                  </a:lnTo>
                  <a:lnTo>
                    <a:pt x="386" y="524"/>
                  </a:lnTo>
                  <a:lnTo>
                    <a:pt x="437" y="5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3752850" y="998538"/>
              <a:ext cx="385763" cy="44450"/>
            </a:xfrm>
            <a:custGeom>
              <a:avLst/>
              <a:gdLst>
                <a:gd name="T0" fmla="*/ 10 w 173"/>
                <a:gd name="T1" fmla="*/ 20 h 20"/>
                <a:gd name="T2" fmla="*/ 163 w 173"/>
                <a:gd name="T3" fmla="*/ 20 h 20"/>
                <a:gd name="T4" fmla="*/ 173 w 173"/>
                <a:gd name="T5" fmla="*/ 10 h 20"/>
                <a:gd name="T6" fmla="*/ 163 w 173"/>
                <a:gd name="T7" fmla="*/ 0 h 20"/>
                <a:gd name="T8" fmla="*/ 10 w 173"/>
                <a:gd name="T9" fmla="*/ 0 h 20"/>
                <a:gd name="T10" fmla="*/ 0 w 173"/>
                <a:gd name="T11" fmla="*/ 10 h 20"/>
                <a:gd name="T12" fmla="*/ 10 w 17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20">
                  <a:moveTo>
                    <a:pt x="10" y="20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8" y="20"/>
                    <a:pt x="173" y="16"/>
                    <a:pt x="173" y="10"/>
                  </a:cubicBezTo>
                  <a:cubicBezTo>
                    <a:pt x="173" y="5"/>
                    <a:pt x="168" y="0"/>
                    <a:pt x="16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3752850" y="1162049"/>
              <a:ext cx="385763" cy="44451"/>
            </a:xfrm>
            <a:custGeom>
              <a:avLst/>
              <a:gdLst>
                <a:gd name="T0" fmla="*/ 10 w 173"/>
                <a:gd name="T1" fmla="*/ 20 h 20"/>
                <a:gd name="T2" fmla="*/ 163 w 173"/>
                <a:gd name="T3" fmla="*/ 20 h 20"/>
                <a:gd name="T4" fmla="*/ 173 w 173"/>
                <a:gd name="T5" fmla="*/ 10 h 20"/>
                <a:gd name="T6" fmla="*/ 163 w 173"/>
                <a:gd name="T7" fmla="*/ 0 h 20"/>
                <a:gd name="T8" fmla="*/ 10 w 173"/>
                <a:gd name="T9" fmla="*/ 0 h 20"/>
                <a:gd name="T10" fmla="*/ 0 w 173"/>
                <a:gd name="T11" fmla="*/ 10 h 20"/>
                <a:gd name="T12" fmla="*/ 10 w 17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20">
                  <a:moveTo>
                    <a:pt x="10" y="20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8" y="20"/>
                    <a:pt x="173" y="16"/>
                    <a:pt x="173" y="10"/>
                  </a:cubicBezTo>
                  <a:cubicBezTo>
                    <a:pt x="173" y="5"/>
                    <a:pt x="168" y="0"/>
                    <a:pt x="16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3752850" y="1328738"/>
              <a:ext cx="385763" cy="44450"/>
            </a:xfrm>
            <a:custGeom>
              <a:avLst/>
              <a:gdLst>
                <a:gd name="T0" fmla="*/ 163 w 173"/>
                <a:gd name="T1" fmla="*/ 0 h 20"/>
                <a:gd name="T2" fmla="*/ 10 w 173"/>
                <a:gd name="T3" fmla="*/ 0 h 20"/>
                <a:gd name="T4" fmla="*/ 0 w 173"/>
                <a:gd name="T5" fmla="*/ 10 h 20"/>
                <a:gd name="T6" fmla="*/ 10 w 173"/>
                <a:gd name="T7" fmla="*/ 20 h 20"/>
                <a:gd name="T8" fmla="*/ 163 w 173"/>
                <a:gd name="T9" fmla="*/ 20 h 20"/>
                <a:gd name="T10" fmla="*/ 173 w 173"/>
                <a:gd name="T11" fmla="*/ 10 h 20"/>
                <a:gd name="T12" fmla="*/ 163 w 173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20">
                  <a:moveTo>
                    <a:pt x="16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8" y="20"/>
                    <a:pt x="173" y="15"/>
                    <a:pt x="173" y="10"/>
                  </a:cubicBezTo>
                  <a:cubicBezTo>
                    <a:pt x="173" y="4"/>
                    <a:pt x="168" y="0"/>
                    <a:pt x="1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5" name="Oval 121"/>
          <p:cNvSpPr/>
          <p:nvPr/>
        </p:nvSpPr>
        <p:spPr>
          <a:xfrm>
            <a:off x="1060376" y="3343103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1156833" y="3427122"/>
            <a:ext cx="329728" cy="327508"/>
          </a:xfrm>
          <a:custGeom>
            <a:avLst/>
            <a:gdLst>
              <a:gd name="T0" fmla="*/ 191 w 204"/>
              <a:gd name="T1" fmla="*/ 132 h 203"/>
              <a:gd name="T2" fmla="*/ 122 w 204"/>
              <a:gd name="T3" fmla="*/ 96 h 203"/>
              <a:gd name="T4" fmla="*/ 115 w 204"/>
              <a:gd name="T5" fmla="*/ 87 h 203"/>
              <a:gd name="T6" fmla="*/ 131 w 204"/>
              <a:gd name="T7" fmla="*/ 57 h 203"/>
              <a:gd name="T8" fmla="*/ 132 w 204"/>
              <a:gd name="T9" fmla="*/ 56 h 203"/>
              <a:gd name="T10" fmla="*/ 134 w 204"/>
              <a:gd name="T11" fmla="*/ 41 h 203"/>
              <a:gd name="T12" fmla="*/ 134 w 204"/>
              <a:gd name="T13" fmla="*/ 32 h 203"/>
              <a:gd name="T14" fmla="*/ 109 w 204"/>
              <a:gd name="T15" fmla="*/ 4 h 203"/>
              <a:gd name="T16" fmla="*/ 80 w 204"/>
              <a:gd name="T17" fmla="*/ 7 h 203"/>
              <a:gd name="T18" fmla="*/ 65 w 204"/>
              <a:gd name="T19" fmla="*/ 23 h 203"/>
              <a:gd name="T20" fmla="*/ 61 w 204"/>
              <a:gd name="T21" fmla="*/ 39 h 203"/>
              <a:gd name="T22" fmla="*/ 63 w 204"/>
              <a:gd name="T23" fmla="*/ 54 h 203"/>
              <a:gd name="T24" fmla="*/ 65 w 204"/>
              <a:gd name="T25" fmla="*/ 55 h 203"/>
              <a:gd name="T26" fmla="*/ 81 w 204"/>
              <a:gd name="T27" fmla="*/ 88 h 203"/>
              <a:gd name="T28" fmla="*/ 76 w 204"/>
              <a:gd name="T29" fmla="*/ 95 h 203"/>
              <a:gd name="T30" fmla="*/ 47 w 204"/>
              <a:gd name="T31" fmla="*/ 108 h 203"/>
              <a:gd name="T32" fmla="*/ 19 w 204"/>
              <a:gd name="T33" fmla="*/ 124 h 203"/>
              <a:gd name="T34" fmla="*/ 8 w 204"/>
              <a:gd name="T35" fmla="*/ 170 h 203"/>
              <a:gd name="T36" fmla="*/ 200 w 204"/>
              <a:gd name="T37" fmla="*/ 169 h 203"/>
              <a:gd name="T38" fmla="*/ 191 w 204"/>
              <a:gd name="T39" fmla="*/ 132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4" h="203">
                <a:moveTo>
                  <a:pt x="191" y="132"/>
                </a:moveTo>
                <a:cubicBezTo>
                  <a:pt x="181" y="115"/>
                  <a:pt x="126" y="97"/>
                  <a:pt x="122" y="96"/>
                </a:cubicBezTo>
                <a:cubicBezTo>
                  <a:pt x="121" y="96"/>
                  <a:pt x="110" y="93"/>
                  <a:pt x="115" y="87"/>
                </a:cubicBezTo>
                <a:cubicBezTo>
                  <a:pt x="124" y="79"/>
                  <a:pt x="130" y="67"/>
                  <a:pt x="131" y="57"/>
                </a:cubicBezTo>
                <a:cubicBezTo>
                  <a:pt x="131" y="56"/>
                  <a:pt x="132" y="56"/>
                  <a:pt x="132" y="56"/>
                </a:cubicBezTo>
                <a:cubicBezTo>
                  <a:pt x="132" y="56"/>
                  <a:pt x="134" y="50"/>
                  <a:pt x="134" y="41"/>
                </a:cubicBezTo>
                <a:cubicBezTo>
                  <a:pt x="134" y="38"/>
                  <a:pt x="134" y="35"/>
                  <a:pt x="134" y="32"/>
                </a:cubicBezTo>
                <a:cubicBezTo>
                  <a:pt x="134" y="32"/>
                  <a:pt x="130" y="8"/>
                  <a:pt x="109" y="4"/>
                </a:cubicBezTo>
                <a:cubicBezTo>
                  <a:pt x="109" y="4"/>
                  <a:pt x="91" y="0"/>
                  <a:pt x="80" y="7"/>
                </a:cubicBezTo>
                <a:cubicBezTo>
                  <a:pt x="67" y="12"/>
                  <a:pt x="65" y="23"/>
                  <a:pt x="65" y="23"/>
                </a:cubicBezTo>
                <a:cubicBezTo>
                  <a:pt x="61" y="28"/>
                  <a:pt x="61" y="34"/>
                  <a:pt x="61" y="39"/>
                </a:cubicBezTo>
                <a:cubicBezTo>
                  <a:pt x="61" y="47"/>
                  <a:pt x="63" y="54"/>
                  <a:pt x="63" y="54"/>
                </a:cubicBezTo>
                <a:cubicBezTo>
                  <a:pt x="64" y="54"/>
                  <a:pt x="64" y="54"/>
                  <a:pt x="65" y="55"/>
                </a:cubicBezTo>
                <a:cubicBezTo>
                  <a:pt x="65" y="67"/>
                  <a:pt x="72" y="80"/>
                  <a:pt x="81" y="88"/>
                </a:cubicBezTo>
                <a:cubicBezTo>
                  <a:pt x="83" y="89"/>
                  <a:pt x="81" y="93"/>
                  <a:pt x="76" y="95"/>
                </a:cubicBezTo>
                <a:cubicBezTo>
                  <a:pt x="71" y="97"/>
                  <a:pt x="59" y="102"/>
                  <a:pt x="47" y="108"/>
                </a:cubicBezTo>
                <a:cubicBezTo>
                  <a:pt x="35" y="114"/>
                  <a:pt x="23" y="120"/>
                  <a:pt x="19" y="124"/>
                </a:cubicBezTo>
                <a:cubicBezTo>
                  <a:pt x="9" y="133"/>
                  <a:pt x="0" y="159"/>
                  <a:pt x="8" y="170"/>
                </a:cubicBezTo>
                <a:cubicBezTo>
                  <a:pt x="58" y="194"/>
                  <a:pt x="137" y="203"/>
                  <a:pt x="200" y="169"/>
                </a:cubicBezTo>
                <a:cubicBezTo>
                  <a:pt x="204" y="160"/>
                  <a:pt x="196" y="140"/>
                  <a:pt x="191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Oval 123"/>
          <p:cNvSpPr/>
          <p:nvPr/>
        </p:nvSpPr>
        <p:spPr>
          <a:xfrm>
            <a:off x="10715525" y="327344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24"/>
          <p:cNvGrpSpPr/>
          <p:nvPr/>
        </p:nvGrpSpPr>
        <p:grpSpPr>
          <a:xfrm>
            <a:off x="10710899" y="3335988"/>
            <a:ext cx="544626" cy="565732"/>
            <a:chOff x="8525578" y="3114576"/>
            <a:chExt cx="340130" cy="395997"/>
          </a:xfrm>
          <a:effectLst/>
        </p:grpSpPr>
        <p:sp>
          <p:nvSpPr>
            <p:cNvPr id="39" name="Freeform 41"/>
            <p:cNvSpPr>
              <a:spLocks/>
            </p:cNvSpPr>
            <p:nvPr/>
          </p:nvSpPr>
          <p:spPr bwMode="auto">
            <a:xfrm>
              <a:off x="8569121" y="3114576"/>
              <a:ext cx="296587" cy="279334"/>
            </a:xfrm>
            <a:custGeom>
              <a:avLst/>
              <a:gdLst>
                <a:gd name="T0" fmla="*/ 99 w 150"/>
                <a:gd name="T1" fmla="*/ 21 h 142"/>
                <a:gd name="T2" fmla="*/ 0 w 150"/>
                <a:gd name="T3" fmla="*/ 54 h 142"/>
                <a:gd name="T4" fmla="*/ 32 w 150"/>
                <a:gd name="T5" fmla="*/ 127 h 142"/>
                <a:gd name="T6" fmla="*/ 150 w 150"/>
                <a:gd name="T7" fmla="*/ 77 h 142"/>
                <a:gd name="T8" fmla="*/ 99 w 150"/>
                <a:gd name="T9" fmla="*/ 2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42">
                  <a:moveTo>
                    <a:pt x="99" y="21"/>
                  </a:moveTo>
                  <a:cubicBezTo>
                    <a:pt x="83" y="0"/>
                    <a:pt x="47" y="80"/>
                    <a:pt x="0" y="54"/>
                  </a:cubicBezTo>
                  <a:cubicBezTo>
                    <a:pt x="17" y="93"/>
                    <a:pt x="26" y="111"/>
                    <a:pt x="32" y="127"/>
                  </a:cubicBezTo>
                  <a:cubicBezTo>
                    <a:pt x="69" y="142"/>
                    <a:pt x="104" y="63"/>
                    <a:pt x="150" y="77"/>
                  </a:cubicBezTo>
                  <a:cubicBezTo>
                    <a:pt x="140" y="46"/>
                    <a:pt x="117" y="45"/>
                    <a:pt x="99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2"/>
            <p:cNvSpPr>
              <a:spLocks/>
            </p:cNvSpPr>
            <p:nvPr/>
          </p:nvSpPr>
          <p:spPr bwMode="auto">
            <a:xfrm>
              <a:off x="8545296" y="3227131"/>
              <a:ext cx="136380" cy="283442"/>
            </a:xfrm>
            <a:custGeom>
              <a:avLst/>
              <a:gdLst>
                <a:gd name="T0" fmla="*/ 0 w 166"/>
                <a:gd name="T1" fmla="*/ 7 h 345"/>
                <a:gd name="T2" fmla="*/ 147 w 166"/>
                <a:gd name="T3" fmla="*/ 345 h 345"/>
                <a:gd name="T4" fmla="*/ 166 w 166"/>
                <a:gd name="T5" fmla="*/ 335 h 345"/>
                <a:gd name="T6" fmla="*/ 20 w 166"/>
                <a:gd name="T7" fmla="*/ 0 h 345"/>
                <a:gd name="T8" fmla="*/ 0 w 166"/>
                <a:gd name="T9" fmla="*/ 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345">
                  <a:moveTo>
                    <a:pt x="0" y="7"/>
                  </a:moveTo>
                  <a:lnTo>
                    <a:pt x="147" y="345"/>
                  </a:lnTo>
                  <a:lnTo>
                    <a:pt x="166" y="335"/>
                  </a:lnTo>
                  <a:lnTo>
                    <a:pt x="2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3"/>
            <p:cNvSpPr>
              <a:spLocks/>
            </p:cNvSpPr>
            <p:nvPr/>
          </p:nvSpPr>
          <p:spPr bwMode="auto">
            <a:xfrm>
              <a:off x="8525578" y="3189339"/>
              <a:ext cx="36149" cy="37792"/>
            </a:xfrm>
            <a:custGeom>
              <a:avLst/>
              <a:gdLst>
                <a:gd name="T0" fmla="*/ 17 w 18"/>
                <a:gd name="T1" fmla="*/ 6 h 19"/>
                <a:gd name="T2" fmla="*/ 6 w 18"/>
                <a:gd name="T3" fmla="*/ 2 h 19"/>
                <a:gd name="T4" fmla="*/ 2 w 18"/>
                <a:gd name="T5" fmla="*/ 13 h 19"/>
                <a:gd name="T6" fmla="*/ 13 w 18"/>
                <a:gd name="T7" fmla="*/ 17 h 19"/>
                <a:gd name="T8" fmla="*/ 17 w 1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9">
                  <a:moveTo>
                    <a:pt x="17" y="6"/>
                  </a:moveTo>
                  <a:cubicBezTo>
                    <a:pt x="15" y="2"/>
                    <a:pt x="10" y="0"/>
                    <a:pt x="6" y="2"/>
                  </a:cubicBezTo>
                  <a:cubicBezTo>
                    <a:pt x="2" y="4"/>
                    <a:pt x="0" y="9"/>
                    <a:pt x="2" y="13"/>
                  </a:cubicBezTo>
                  <a:cubicBezTo>
                    <a:pt x="4" y="17"/>
                    <a:pt x="9" y="19"/>
                    <a:pt x="13" y="17"/>
                  </a:cubicBezTo>
                  <a:cubicBezTo>
                    <a:pt x="17" y="15"/>
                    <a:pt x="18" y="10"/>
                    <a:pt x="1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2" name="Oval 128"/>
          <p:cNvSpPr/>
          <p:nvPr/>
        </p:nvSpPr>
        <p:spPr>
          <a:xfrm>
            <a:off x="3673422" y="2664704"/>
            <a:ext cx="540000" cy="5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29"/>
          <p:cNvGrpSpPr/>
          <p:nvPr/>
        </p:nvGrpSpPr>
        <p:grpSpPr>
          <a:xfrm>
            <a:off x="4511030" y="2925738"/>
            <a:ext cx="334197" cy="274440"/>
            <a:chOff x="3188335" y="2400396"/>
            <a:chExt cx="479426" cy="393701"/>
          </a:xfrm>
          <a:effectLst/>
        </p:grpSpPr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3221673" y="2424209"/>
              <a:ext cx="374650" cy="369888"/>
            </a:xfrm>
            <a:custGeom>
              <a:avLst/>
              <a:gdLst>
                <a:gd name="T0" fmla="*/ 0 w 152"/>
                <a:gd name="T1" fmla="*/ 55 h 149"/>
                <a:gd name="T2" fmla="*/ 46 w 152"/>
                <a:gd name="T3" fmla="*/ 59 h 149"/>
                <a:gd name="T4" fmla="*/ 46 w 152"/>
                <a:gd name="T5" fmla="*/ 60 h 149"/>
                <a:gd name="T6" fmla="*/ 55 w 152"/>
                <a:gd name="T7" fmla="*/ 74 h 149"/>
                <a:gd name="T8" fmla="*/ 20 w 152"/>
                <a:gd name="T9" fmla="*/ 138 h 149"/>
                <a:gd name="T10" fmla="*/ 19 w 152"/>
                <a:gd name="T11" fmla="*/ 138 h 149"/>
                <a:gd name="T12" fmla="*/ 14 w 152"/>
                <a:gd name="T13" fmla="*/ 143 h 149"/>
                <a:gd name="T14" fmla="*/ 19 w 152"/>
                <a:gd name="T15" fmla="*/ 149 h 149"/>
                <a:gd name="T16" fmla="*/ 29 w 152"/>
                <a:gd name="T17" fmla="*/ 149 h 149"/>
                <a:gd name="T18" fmla="*/ 35 w 152"/>
                <a:gd name="T19" fmla="*/ 143 h 149"/>
                <a:gd name="T20" fmla="*/ 30 w 152"/>
                <a:gd name="T21" fmla="*/ 138 h 149"/>
                <a:gd name="T22" fmla="*/ 67 w 152"/>
                <a:gd name="T23" fmla="*/ 75 h 149"/>
                <a:gd name="T24" fmla="*/ 68 w 152"/>
                <a:gd name="T25" fmla="*/ 75 h 149"/>
                <a:gd name="T26" fmla="*/ 97 w 152"/>
                <a:gd name="T27" fmla="*/ 139 h 149"/>
                <a:gd name="T28" fmla="*/ 93 w 152"/>
                <a:gd name="T29" fmla="*/ 144 h 149"/>
                <a:gd name="T30" fmla="*/ 99 w 152"/>
                <a:gd name="T31" fmla="*/ 149 h 149"/>
                <a:gd name="T32" fmla="*/ 109 w 152"/>
                <a:gd name="T33" fmla="*/ 149 h 149"/>
                <a:gd name="T34" fmla="*/ 115 w 152"/>
                <a:gd name="T35" fmla="*/ 144 h 149"/>
                <a:gd name="T36" fmla="*/ 110 w 152"/>
                <a:gd name="T37" fmla="*/ 138 h 149"/>
                <a:gd name="T38" fmla="*/ 79 w 152"/>
                <a:gd name="T39" fmla="*/ 73 h 149"/>
                <a:gd name="T40" fmla="*/ 86 w 152"/>
                <a:gd name="T41" fmla="*/ 63 h 149"/>
                <a:gd name="T42" fmla="*/ 152 w 152"/>
                <a:gd name="T43" fmla="*/ 69 h 149"/>
                <a:gd name="T44" fmla="*/ 152 w 152"/>
                <a:gd name="T45" fmla="*/ 0 h 149"/>
                <a:gd name="T46" fmla="*/ 0 w 152"/>
                <a:gd name="T47" fmla="*/ 26 h 149"/>
                <a:gd name="T48" fmla="*/ 0 w 152"/>
                <a:gd name="T49" fmla="*/ 5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49">
                  <a:moveTo>
                    <a:pt x="0" y="55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6"/>
                    <a:pt x="50" y="72"/>
                    <a:pt x="55" y="74"/>
                  </a:cubicBezTo>
                  <a:cubicBezTo>
                    <a:pt x="41" y="100"/>
                    <a:pt x="24" y="129"/>
                    <a:pt x="20" y="138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16" y="138"/>
                    <a:pt x="14" y="140"/>
                    <a:pt x="14" y="143"/>
                  </a:cubicBezTo>
                  <a:cubicBezTo>
                    <a:pt x="14" y="146"/>
                    <a:pt x="16" y="149"/>
                    <a:pt x="19" y="149"/>
                  </a:cubicBezTo>
                  <a:cubicBezTo>
                    <a:pt x="29" y="149"/>
                    <a:pt x="29" y="149"/>
                    <a:pt x="29" y="149"/>
                  </a:cubicBezTo>
                  <a:cubicBezTo>
                    <a:pt x="32" y="149"/>
                    <a:pt x="35" y="146"/>
                    <a:pt x="35" y="143"/>
                  </a:cubicBezTo>
                  <a:cubicBezTo>
                    <a:pt x="35" y="141"/>
                    <a:pt x="33" y="139"/>
                    <a:pt x="30" y="138"/>
                  </a:cubicBezTo>
                  <a:cubicBezTo>
                    <a:pt x="67" y="75"/>
                    <a:pt x="67" y="75"/>
                    <a:pt x="67" y="75"/>
                  </a:cubicBezTo>
                  <a:cubicBezTo>
                    <a:pt x="68" y="75"/>
                    <a:pt x="68" y="75"/>
                    <a:pt x="68" y="75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5" y="140"/>
                    <a:pt x="93" y="141"/>
                    <a:pt x="93" y="144"/>
                  </a:cubicBezTo>
                  <a:cubicBezTo>
                    <a:pt x="93" y="146"/>
                    <a:pt x="96" y="149"/>
                    <a:pt x="9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12" y="149"/>
                    <a:pt x="115" y="146"/>
                    <a:pt x="115" y="144"/>
                  </a:cubicBezTo>
                  <a:cubicBezTo>
                    <a:pt x="115" y="141"/>
                    <a:pt x="113" y="139"/>
                    <a:pt x="110" y="138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2" y="71"/>
                    <a:pt x="85" y="67"/>
                    <a:pt x="86" y="63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3609023" y="2400396"/>
              <a:ext cx="58738" cy="219075"/>
            </a:xfrm>
            <a:custGeom>
              <a:avLst/>
              <a:gdLst>
                <a:gd name="T0" fmla="*/ 12 w 24"/>
                <a:gd name="T1" fmla="*/ 0 h 89"/>
                <a:gd name="T2" fmla="*/ 0 w 24"/>
                <a:gd name="T3" fmla="*/ 12 h 89"/>
                <a:gd name="T4" fmla="*/ 0 w 24"/>
                <a:gd name="T5" fmla="*/ 77 h 89"/>
                <a:gd name="T6" fmla="*/ 12 w 24"/>
                <a:gd name="T7" fmla="*/ 89 h 89"/>
                <a:gd name="T8" fmla="*/ 24 w 24"/>
                <a:gd name="T9" fmla="*/ 77 h 89"/>
                <a:gd name="T10" fmla="*/ 24 w 24"/>
                <a:gd name="T11" fmla="*/ 12 h 89"/>
                <a:gd name="T12" fmla="*/ 12 w 2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9">
                  <a:moveTo>
                    <a:pt x="12" y="0"/>
                  </a:moveTo>
                  <a:cubicBezTo>
                    <a:pt x="6" y="0"/>
                    <a:pt x="0" y="6"/>
                    <a:pt x="0" y="12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4"/>
                    <a:pt x="6" y="89"/>
                    <a:pt x="12" y="89"/>
                  </a:cubicBezTo>
                  <a:cubicBezTo>
                    <a:pt x="19" y="89"/>
                    <a:pt x="24" y="84"/>
                    <a:pt x="24" y="77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9"/>
            <p:cNvSpPr>
              <a:spLocks/>
            </p:cNvSpPr>
            <p:nvPr/>
          </p:nvSpPr>
          <p:spPr bwMode="auto">
            <a:xfrm>
              <a:off x="3188335" y="2486121"/>
              <a:ext cx="20638" cy="79375"/>
            </a:xfrm>
            <a:custGeom>
              <a:avLst/>
              <a:gdLst>
                <a:gd name="T0" fmla="*/ 4 w 8"/>
                <a:gd name="T1" fmla="*/ 0 h 32"/>
                <a:gd name="T2" fmla="*/ 0 w 8"/>
                <a:gd name="T3" fmla="*/ 4 h 32"/>
                <a:gd name="T4" fmla="*/ 0 w 8"/>
                <a:gd name="T5" fmla="*/ 28 h 32"/>
                <a:gd name="T6" fmla="*/ 4 w 8"/>
                <a:gd name="T7" fmla="*/ 32 h 32"/>
                <a:gd name="T8" fmla="*/ 8 w 8"/>
                <a:gd name="T9" fmla="*/ 28 h 32"/>
                <a:gd name="T10" fmla="*/ 8 w 8"/>
                <a:gd name="T11" fmla="*/ 4 h 32"/>
                <a:gd name="T12" fmla="*/ 4 w 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ubicBezTo>
                    <a:pt x="7" y="32"/>
                    <a:pt x="8" y="30"/>
                    <a:pt x="8" y="2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7" name="Oval 133"/>
          <p:cNvSpPr/>
          <p:nvPr/>
        </p:nvSpPr>
        <p:spPr>
          <a:xfrm>
            <a:off x="6559553" y="2664704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134"/>
          <p:cNvGrpSpPr/>
          <p:nvPr/>
        </p:nvGrpSpPr>
        <p:grpSpPr>
          <a:xfrm>
            <a:off x="8048947" y="4077866"/>
            <a:ext cx="423724" cy="282188"/>
            <a:chOff x="10594976" y="2798763"/>
            <a:chExt cx="760412" cy="506412"/>
          </a:xfrm>
          <a:solidFill>
            <a:schemeClr val="bg1"/>
          </a:solidFill>
          <a:effectLst/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10594976" y="2798763"/>
              <a:ext cx="501650" cy="506412"/>
            </a:xfrm>
            <a:custGeom>
              <a:avLst/>
              <a:gdLst>
                <a:gd name="T0" fmla="*/ 116 w 132"/>
                <a:gd name="T1" fmla="*/ 39 h 132"/>
                <a:gd name="T2" fmla="*/ 113 w 132"/>
                <a:gd name="T3" fmla="*/ 20 h 132"/>
                <a:gd name="T4" fmla="*/ 100 w 132"/>
                <a:gd name="T5" fmla="*/ 21 h 132"/>
                <a:gd name="T6" fmla="*/ 98 w 132"/>
                <a:gd name="T7" fmla="*/ 9 h 132"/>
                <a:gd name="T8" fmla="*/ 78 w 132"/>
                <a:gd name="T9" fmla="*/ 11 h 132"/>
                <a:gd name="T10" fmla="*/ 68 w 132"/>
                <a:gd name="T11" fmla="*/ 9 h 132"/>
                <a:gd name="T12" fmla="*/ 49 w 132"/>
                <a:gd name="T13" fmla="*/ 2 h 132"/>
                <a:gd name="T14" fmla="*/ 44 w 132"/>
                <a:gd name="T15" fmla="*/ 14 h 132"/>
                <a:gd name="T16" fmla="*/ 32 w 132"/>
                <a:gd name="T17" fmla="*/ 9 h 132"/>
                <a:gd name="T18" fmla="*/ 24 w 132"/>
                <a:gd name="T19" fmla="*/ 28 h 132"/>
                <a:gd name="T20" fmla="*/ 17 w 132"/>
                <a:gd name="T21" fmla="*/ 36 h 132"/>
                <a:gd name="T22" fmla="*/ 2 w 132"/>
                <a:gd name="T23" fmla="*/ 49 h 132"/>
                <a:gd name="T24" fmla="*/ 9 w 132"/>
                <a:gd name="T25" fmla="*/ 59 h 132"/>
                <a:gd name="T26" fmla="*/ 0 w 132"/>
                <a:gd name="T27" fmla="*/ 67 h 132"/>
                <a:gd name="T28" fmla="*/ 11 w 132"/>
                <a:gd name="T29" fmla="*/ 83 h 132"/>
                <a:gd name="T30" fmla="*/ 15 w 132"/>
                <a:gd name="T31" fmla="*/ 93 h 132"/>
                <a:gd name="T32" fmla="*/ 19 w 132"/>
                <a:gd name="T33" fmla="*/ 113 h 132"/>
                <a:gd name="T34" fmla="*/ 31 w 132"/>
                <a:gd name="T35" fmla="*/ 112 h 132"/>
                <a:gd name="T36" fmla="*/ 33 w 132"/>
                <a:gd name="T37" fmla="*/ 124 h 132"/>
                <a:gd name="T38" fmla="*/ 53 w 132"/>
                <a:gd name="T39" fmla="*/ 122 h 132"/>
                <a:gd name="T40" fmla="*/ 64 w 132"/>
                <a:gd name="T41" fmla="*/ 123 h 132"/>
                <a:gd name="T42" fmla="*/ 83 w 132"/>
                <a:gd name="T43" fmla="*/ 130 h 132"/>
                <a:gd name="T44" fmla="*/ 88 w 132"/>
                <a:gd name="T45" fmla="*/ 119 h 132"/>
                <a:gd name="T46" fmla="*/ 100 w 132"/>
                <a:gd name="T47" fmla="*/ 123 h 132"/>
                <a:gd name="T48" fmla="*/ 108 w 132"/>
                <a:gd name="T49" fmla="*/ 105 h 132"/>
                <a:gd name="T50" fmla="*/ 114 w 132"/>
                <a:gd name="T51" fmla="*/ 96 h 132"/>
                <a:gd name="T52" fmla="*/ 130 w 132"/>
                <a:gd name="T53" fmla="*/ 83 h 132"/>
                <a:gd name="T54" fmla="*/ 122 w 132"/>
                <a:gd name="T55" fmla="*/ 73 h 132"/>
                <a:gd name="T56" fmla="*/ 132 w 132"/>
                <a:gd name="T57" fmla="*/ 66 h 132"/>
                <a:gd name="T58" fmla="*/ 120 w 132"/>
                <a:gd name="T59" fmla="*/ 49 h 132"/>
                <a:gd name="T60" fmla="*/ 91 w 132"/>
                <a:gd name="T61" fmla="*/ 86 h 132"/>
                <a:gd name="T62" fmla="*/ 62 w 132"/>
                <a:gd name="T63" fmla="*/ 98 h 132"/>
                <a:gd name="T64" fmla="*/ 36 w 132"/>
                <a:gd name="T65" fmla="*/ 79 h 132"/>
                <a:gd name="T66" fmla="*/ 40 w 132"/>
                <a:gd name="T67" fmla="*/ 47 h 132"/>
                <a:gd name="T68" fmla="*/ 70 w 132"/>
                <a:gd name="T69" fmla="*/ 34 h 132"/>
                <a:gd name="T70" fmla="*/ 95 w 132"/>
                <a:gd name="T71" fmla="*/ 54 h 132"/>
                <a:gd name="T72" fmla="*/ 91 w 132"/>
                <a:gd name="T73" fmla="*/ 8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32">
                  <a:moveTo>
                    <a:pt x="118" y="44"/>
                  </a:moveTo>
                  <a:cubicBezTo>
                    <a:pt x="116" y="39"/>
                    <a:pt x="116" y="39"/>
                    <a:pt x="116" y="39"/>
                  </a:cubicBezTo>
                  <a:cubicBezTo>
                    <a:pt x="118" y="37"/>
                    <a:pt x="121" y="35"/>
                    <a:pt x="123" y="33"/>
                  </a:cubicBezTo>
                  <a:cubicBezTo>
                    <a:pt x="120" y="28"/>
                    <a:pt x="116" y="23"/>
                    <a:pt x="113" y="20"/>
                  </a:cubicBezTo>
                  <a:cubicBezTo>
                    <a:pt x="110" y="21"/>
                    <a:pt x="107" y="23"/>
                    <a:pt x="104" y="24"/>
                  </a:cubicBezTo>
                  <a:cubicBezTo>
                    <a:pt x="103" y="23"/>
                    <a:pt x="102" y="22"/>
                    <a:pt x="100" y="21"/>
                  </a:cubicBezTo>
                  <a:cubicBezTo>
                    <a:pt x="99" y="20"/>
                    <a:pt x="97" y="19"/>
                    <a:pt x="96" y="18"/>
                  </a:cubicBezTo>
                  <a:cubicBezTo>
                    <a:pt x="97" y="15"/>
                    <a:pt x="98" y="12"/>
                    <a:pt x="98" y="9"/>
                  </a:cubicBezTo>
                  <a:cubicBezTo>
                    <a:pt x="93" y="6"/>
                    <a:pt x="88" y="4"/>
                    <a:pt x="83" y="2"/>
                  </a:cubicBezTo>
                  <a:cubicBezTo>
                    <a:pt x="81" y="5"/>
                    <a:pt x="80" y="8"/>
                    <a:pt x="78" y="11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67" y="6"/>
                    <a:pt x="66" y="3"/>
                    <a:pt x="65" y="0"/>
                  </a:cubicBezTo>
                  <a:cubicBezTo>
                    <a:pt x="60" y="0"/>
                    <a:pt x="54" y="1"/>
                    <a:pt x="49" y="2"/>
                  </a:cubicBezTo>
                  <a:cubicBezTo>
                    <a:pt x="49" y="6"/>
                    <a:pt x="48" y="9"/>
                    <a:pt x="49" y="1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4"/>
                    <a:pt x="34" y="12"/>
                    <a:pt x="32" y="9"/>
                  </a:cubicBezTo>
                  <a:cubicBezTo>
                    <a:pt x="27" y="12"/>
                    <a:pt x="23" y="16"/>
                    <a:pt x="19" y="19"/>
                  </a:cubicBezTo>
                  <a:cubicBezTo>
                    <a:pt x="20" y="22"/>
                    <a:pt x="22" y="25"/>
                    <a:pt x="24" y="28"/>
                  </a:cubicBezTo>
                  <a:cubicBezTo>
                    <a:pt x="23" y="29"/>
                    <a:pt x="21" y="30"/>
                    <a:pt x="20" y="32"/>
                  </a:cubicBezTo>
                  <a:cubicBezTo>
                    <a:pt x="19" y="33"/>
                    <a:pt x="18" y="35"/>
                    <a:pt x="17" y="36"/>
                  </a:cubicBezTo>
                  <a:cubicBezTo>
                    <a:pt x="14" y="35"/>
                    <a:pt x="11" y="35"/>
                    <a:pt x="8" y="34"/>
                  </a:cubicBezTo>
                  <a:cubicBezTo>
                    <a:pt x="5" y="39"/>
                    <a:pt x="3" y="44"/>
                    <a:pt x="2" y="49"/>
                  </a:cubicBezTo>
                  <a:cubicBezTo>
                    <a:pt x="5" y="51"/>
                    <a:pt x="7" y="52"/>
                    <a:pt x="10" y="54"/>
                  </a:cubicBezTo>
                  <a:cubicBezTo>
                    <a:pt x="10" y="56"/>
                    <a:pt x="10" y="57"/>
                    <a:pt x="9" y="59"/>
                  </a:cubicBezTo>
                  <a:cubicBezTo>
                    <a:pt x="9" y="61"/>
                    <a:pt x="9" y="63"/>
                    <a:pt x="9" y="64"/>
                  </a:cubicBezTo>
                  <a:cubicBezTo>
                    <a:pt x="6" y="65"/>
                    <a:pt x="3" y="66"/>
                    <a:pt x="0" y="67"/>
                  </a:cubicBezTo>
                  <a:cubicBezTo>
                    <a:pt x="0" y="73"/>
                    <a:pt x="0" y="78"/>
                    <a:pt x="2" y="83"/>
                  </a:cubicBezTo>
                  <a:cubicBezTo>
                    <a:pt x="5" y="84"/>
                    <a:pt x="8" y="84"/>
                    <a:pt x="11" y="83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1" y="98"/>
                    <a:pt x="9" y="100"/>
                  </a:cubicBezTo>
                  <a:cubicBezTo>
                    <a:pt x="12" y="105"/>
                    <a:pt x="15" y="109"/>
                    <a:pt x="19" y="113"/>
                  </a:cubicBezTo>
                  <a:cubicBezTo>
                    <a:pt x="22" y="112"/>
                    <a:pt x="25" y="110"/>
                    <a:pt x="27" y="108"/>
                  </a:cubicBezTo>
                  <a:cubicBezTo>
                    <a:pt x="29" y="109"/>
                    <a:pt x="30" y="111"/>
                    <a:pt x="31" y="112"/>
                  </a:cubicBezTo>
                  <a:cubicBezTo>
                    <a:pt x="33" y="113"/>
                    <a:pt x="34" y="114"/>
                    <a:pt x="36" y="115"/>
                  </a:cubicBezTo>
                  <a:cubicBezTo>
                    <a:pt x="35" y="118"/>
                    <a:pt x="34" y="121"/>
                    <a:pt x="33" y="124"/>
                  </a:cubicBezTo>
                  <a:cubicBezTo>
                    <a:pt x="38" y="127"/>
                    <a:pt x="43" y="129"/>
                    <a:pt x="49" y="130"/>
                  </a:cubicBezTo>
                  <a:cubicBezTo>
                    <a:pt x="50" y="127"/>
                    <a:pt x="52" y="125"/>
                    <a:pt x="53" y="122"/>
                  </a:cubicBezTo>
                  <a:cubicBezTo>
                    <a:pt x="55" y="122"/>
                    <a:pt x="57" y="123"/>
                    <a:pt x="59" y="123"/>
                  </a:cubicBezTo>
                  <a:cubicBezTo>
                    <a:pt x="60" y="123"/>
                    <a:pt x="62" y="123"/>
                    <a:pt x="64" y="123"/>
                  </a:cubicBezTo>
                  <a:cubicBezTo>
                    <a:pt x="65" y="126"/>
                    <a:pt x="66" y="130"/>
                    <a:pt x="67" y="132"/>
                  </a:cubicBezTo>
                  <a:cubicBezTo>
                    <a:pt x="72" y="132"/>
                    <a:pt x="78" y="132"/>
                    <a:pt x="83" y="130"/>
                  </a:cubicBezTo>
                  <a:cubicBezTo>
                    <a:pt x="83" y="127"/>
                    <a:pt x="83" y="124"/>
                    <a:pt x="83" y="121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5" y="119"/>
                    <a:pt x="97" y="121"/>
                    <a:pt x="100" y="123"/>
                  </a:cubicBezTo>
                  <a:cubicBezTo>
                    <a:pt x="104" y="121"/>
                    <a:pt x="109" y="117"/>
                    <a:pt x="113" y="113"/>
                  </a:cubicBezTo>
                  <a:cubicBezTo>
                    <a:pt x="111" y="110"/>
                    <a:pt x="109" y="108"/>
                    <a:pt x="108" y="105"/>
                  </a:cubicBezTo>
                  <a:cubicBezTo>
                    <a:pt x="109" y="103"/>
                    <a:pt x="110" y="102"/>
                    <a:pt x="111" y="101"/>
                  </a:cubicBezTo>
                  <a:cubicBezTo>
                    <a:pt x="112" y="99"/>
                    <a:pt x="113" y="98"/>
                    <a:pt x="114" y="96"/>
                  </a:cubicBezTo>
                  <a:cubicBezTo>
                    <a:pt x="117" y="97"/>
                    <a:pt x="120" y="98"/>
                    <a:pt x="123" y="99"/>
                  </a:cubicBezTo>
                  <a:cubicBezTo>
                    <a:pt x="126" y="94"/>
                    <a:pt x="128" y="89"/>
                    <a:pt x="130" y="83"/>
                  </a:cubicBezTo>
                  <a:cubicBezTo>
                    <a:pt x="127" y="82"/>
                    <a:pt x="124" y="80"/>
                    <a:pt x="121" y="79"/>
                  </a:cubicBezTo>
                  <a:cubicBezTo>
                    <a:pt x="122" y="77"/>
                    <a:pt x="122" y="75"/>
                    <a:pt x="122" y="73"/>
                  </a:cubicBezTo>
                  <a:cubicBezTo>
                    <a:pt x="123" y="72"/>
                    <a:pt x="123" y="70"/>
                    <a:pt x="123" y="68"/>
                  </a:cubicBezTo>
                  <a:cubicBezTo>
                    <a:pt x="126" y="67"/>
                    <a:pt x="129" y="67"/>
                    <a:pt x="132" y="66"/>
                  </a:cubicBezTo>
                  <a:cubicBezTo>
                    <a:pt x="132" y="60"/>
                    <a:pt x="131" y="54"/>
                    <a:pt x="130" y="49"/>
                  </a:cubicBezTo>
                  <a:cubicBezTo>
                    <a:pt x="126" y="49"/>
                    <a:pt x="123" y="49"/>
                    <a:pt x="120" y="49"/>
                  </a:cubicBezTo>
                  <a:lnTo>
                    <a:pt x="118" y="44"/>
                  </a:lnTo>
                  <a:close/>
                  <a:moveTo>
                    <a:pt x="91" y="86"/>
                  </a:moveTo>
                  <a:cubicBezTo>
                    <a:pt x="88" y="90"/>
                    <a:pt x="83" y="94"/>
                    <a:pt x="78" y="96"/>
                  </a:cubicBezTo>
                  <a:cubicBezTo>
                    <a:pt x="73" y="98"/>
                    <a:pt x="67" y="99"/>
                    <a:pt x="62" y="98"/>
                  </a:cubicBezTo>
                  <a:cubicBezTo>
                    <a:pt x="56" y="97"/>
                    <a:pt x="51" y="95"/>
                    <a:pt x="46" y="92"/>
                  </a:cubicBezTo>
                  <a:cubicBezTo>
                    <a:pt x="42" y="89"/>
                    <a:pt x="38" y="84"/>
                    <a:pt x="36" y="79"/>
                  </a:cubicBezTo>
                  <a:cubicBezTo>
                    <a:pt x="34" y="74"/>
                    <a:pt x="33" y="68"/>
                    <a:pt x="34" y="62"/>
                  </a:cubicBezTo>
                  <a:cubicBezTo>
                    <a:pt x="35" y="57"/>
                    <a:pt x="37" y="51"/>
                    <a:pt x="40" y="47"/>
                  </a:cubicBezTo>
                  <a:cubicBezTo>
                    <a:pt x="44" y="42"/>
                    <a:pt x="48" y="39"/>
                    <a:pt x="53" y="37"/>
                  </a:cubicBezTo>
                  <a:cubicBezTo>
                    <a:pt x="59" y="35"/>
                    <a:pt x="64" y="34"/>
                    <a:pt x="70" y="34"/>
                  </a:cubicBezTo>
                  <a:cubicBezTo>
                    <a:pt x="75" y="35"/>
                    <a:pt x="81" y="37"/>
                    <a:pt x="85" y="41"/>
                  </a:cubicBezTo>
                  <a:cubicBezTo>
                    <a:pt x="90" y="44"/>
                    <a:pt x="93" y="49"/>
                    <a:pt x="95" y="54"/>
                  </a:cubicBezTo>
                  <a:cubicBezTo>
                    <a:pt x="97" y="59"/>
                    <a:pt x="98" y="65"/>
                    <a:pt x="98" y="70"/>
                  </a:cubicBezTo>
                  <a:cubicBezTo>
                    <a:pt x="97" y="76"/>
                    <a:pt x="95" y="81"/>
                    <a:pt x="9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10594976" y="2798763"/>
              <a:ext cx="501650" cy="506412"/>
            </a:xfrm>
            <a:custGeom>
              <a:avLst/>
              <a:gdLst>
                <a:gd name="T0" fmla="*/ 116 w 132"/>
                <a:gd name="T1" fmla="*/ 39 h 132"/>
                <a:gd name="T2" fmla="*/ 113 w 132"/>
                <a:gd name="T3" fmla="*/ 20 h 132"/>
                <a:gd name="T4" fmla="*/ 100 w 132"/>
                <a:gd name="T5" fmla="*/ 21 h 132"/>
                <a:gd name="T6" fmla="*/ 98 w 132"/>
                <a:gd name="T7" fmla="*/ 9 h 132"/>
                <a:gd name="T8" fmla="*/ 78 w 132"/>
                <a:gd name="T9" fmla="*/ 11 h 132"/>
                <a:gd name="T10" fmla="*/ 68 w 132"/>
                <a:gd name="T11" fmla="*/ 9 h 132"/>
                <a:gd name="T12" fmla="*/ 49 w 132"/>
                <a:gd name="T13" fmla="*/ 2 h 132"/>
                <a:gd name="T14" fmla="*/ 44 w 132"/>
                <a:gd name="T15" fmla="*/ 14 h 132"/>
                <a:gd name="T16" fmla="*/ 32 w 132"/>
                <a:gd name="T17" fmla="*/ 9 h 132"/>
                <a:gd name="T18" fmla="*/ 24 w 132"/>
                <a:gd name="T19" fmla="*/ 28 h 132"/>
                <a:gd name="T20" fmla="*/ 17 w 132"/>
                <a:gd name="T21" fmla="*/ 36 h 132"/>
                <a:gd name="T22" fmla="*/ 2 w 132"/>
                <a:gd name="T23" fmla="*/ 49 h 132"/>
                <a:gd name="T24" fmla="*/ 9 w 132"/>
                <a:gd name="T25" fmla="*/ 59 h 132"/>
                <a:gd name="T26" fmla="*/ 0 w 132"/>
                <a:gd name="T27" fmla="*/ 67 h 132"/>
                <a:gd name="T28" fmla="*/ 11 w 132"/>
                <a:gd name="T29" fmla="*/ 83 h 132"/>
                <a:gd name="T30" fmla="*/ 15 w 132"/>
                <a:gd name="T31" fmla="*/ 93 h 132"/>
                <a:gd name="T32" fmla="*/ 19 w 132"/>
                <a:gd name="T33" fmla="*/ 113 h 132"/>
                <a:gd name="T34" fmla="*/ 31 w 132"/>
                <a:gd name="T35" fmla="*/ 112 h 132"/>
                <a:gd name="T36" fmla="*/ 33 w 132"/>
                <a:gd name="T37" fmla="*/ 124 h 132"/>
                <a:gd name="T38" fmla="*/ 53 w 132"/>
                <a:gd name="T39" fmla="*/ 122 h 132"/>
                <a:gd name="T40" fmla="*/ 64 w 132"/>
                <a:gd name="T41" fmla="*/ 123 h 132"/>
                <a:gd name="T42" fmla="*/ 83 w 132"/>
                <a:gd name="T43" fmla="*/ 130 h 132"/>
                <a:gd name="T44" fmla="*/ 88 w 132"/>
                <a:gd name="T45" fmla="*/ 119 h 132"/>
                <a:gd name="T46" fmla="*/ 100 w 132"/>
                <a:gd name="T47" fmla="*/ 123 h 132"/>
                <a:gd name="T48" fmla="*/ 108 w 132"/>
                <a:gd name="T49" fmla="*/ 105 h 132"/>
                <a:gd name="T50" fmla="*/ 114 w 132"/>
                <a:gd name="T51" fmla="*/ 96 h 132"/>
                <a:gd name="T52" fmla="*/ 130 w 132"/>
                <a:gd name="T53" fmla="*/ 83 h 132"/>
                <a:gd name="T54" fmla="*/ 122 w 132"/>
                <a:gd name="T55" fmla="*/ 73 h 132"/>
                <a:gd name="T56" fmla="*/ 132 w 132"/>
                <a:gd name="T57" fmla="*/ 66 h 132"/>
                <a:gd name="T58" fmla="*/ 120 w 132"/>
                <a:gd name="T59" fmla="*/ 49 h 132"/>
                <a:gd name="T60" fmla="*/ 91 w 132"/>
                <a:gd name="T61" fmla="*/ 86 h 132"/>
                <a:gd name="T62" fmla="*/ 62 w 132"/>
                <a:gd name="T63" fmla="*/ 98 h 132"/>
                <a:gd name="T64" fmla="*/ 36 w 132"/>
                <a:gd name="T65" fmla="*/ 79 h 132"/>
                <a:gd name="T66" fmla="*/ 40 w 132"/>
                <a:gd name="T67" fmla="*/ 47 h 132"/>
                <a:gd name="T68" fmla="*/ 70 w 132"/>
                <a:gd name="T69" fmla="*/ 34 h 132"/>
                <a:gd name="T70" fmla="*/ 95 w 132"/>
                <a:gd name="T71" fmla="*/ 54 h 132"/>
                <a:gd name="T72" fmla="*/ 91 w 132"/>
                <a:gd name="T73" fmla="*/ 8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32">
                  <a:moveTo>
                    <a:pt x="118" y="44"/>
                  </a:moveTo>
                  <a:cubicBezTo>
                    <a:pt x="116" y="39"/>
                    <a:pt x="116" y="39"/>
                    <a:pt x="116" y="39"/>
                  </a:cubicBezTo>
                  <a:cubicBezTo>
                    <a:pt x="118" y="37"/>
                    <a:pt x="121" y="35"/>
                    <a:pt x="123" y="33"/>
                  </a:cubicBezTo>
                  <a:cubicBezTo>
                    <a:pt x="120" y="28"/>
                    <a:pt x="116" y="23"/>
                    <a:pt x="113" y="20"/>
                  </a:cubicBezTo>
                  <a:cubicBezTo>
                    <a:pt x="110" y="21"/>
                    <a:pt x="107" y="23"/>
                    <a:pt x="104" y="24"/>
                  </a:cubicBezTo>
                  <a:cubicBezTo>
                    <a:pt x="103" y="23"/>
                    <a:pt x="102" y="22"/>
                    <a:pt x="100" y="21"/>
                  </a:cubicBezTo>
                  <a:cubicBezTo>
                    <a:pt x="99" y="20"/>
                    <a:pt x="97" y="19"/>
                    <a:pt x="96" y="18"/>
                  </a:cubicBezTo>
                  <a:cubicBezTo>
                    <a:pt x="97" y="15"/>
                    <a:pt x="98" y="12"/>
                    <a:pt x="98" y="9"/>
                  </a:cubicBezTo>
                  <a:cubicBezTo>
                    <a:pt x="93" y="6"/>
                    <a:pt x="88" y="4"/>
                    <a:pt x="83" y="2"/>
                  </a:cubicBezTo>
                  <a:cubicBezTo>
                    <a:pt x="81" y="5"/>
                    <a:pt x="80" y="8"/>
                    <a:pt x="78" y="11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67" y="6"/>
                    <a:pt x="66" y="3"/>
                    <a:pt x="65" y="0"/>
                  </a:cubicBezTo>
                  <a:cubicBezTo>
                    <a:pt x="60" y="0"/>
                    <a:pt x="54" y="1"/>
                    <a:pt x="49" y="2"/>
                  </a:cubicBezTo>
                  <a:cubicBezTo>
                    <a:pt x="49" y="6"/>
                    <a:pt x="48" y="9"/>
                    <a:pt x="49" y="1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4"/>
                    <a:pt x="34" y="12"/>
                    <a:pt x="32" y="9"/>
                  </a:cubicBezTo>
                  <a:cubicBezTo>
                    <a:pt x="27" y="12"/>
                    <a:pt x="23" y="16"/>
                    <a:pt x="19" y="19"/>
                  </a:cubicBezTo>
                  <a:cubicBezTo>
                    <a:pt x="20" y="22"/>
                    <a:pt x="22" y="25"/>
                    <a:pt x="24" y="28"/>
                  </a:cubicBezTo>
                  <a:cubicBezTo>
                    <a:pt x="23" y="29"/>
                    <a:pt x="21" y="30"/>
                    <a:pt x="20" y="32"/>
                  </a:cubicBezTo>
                  <a:cubicBezTo>
                    <a:pt x="19" y="33"/>
                    <a:pt x="18" y="35"/>
                    <a:pt x="17" y="36"/>
                  </a:cubicBezTo>
                  <a:cubicBezTo>
                    <a:pt x="14" y="35"/>
                    <a:pt x="11" y="35"/>
                    <a:pt x="8" y="34"/>
                  </a:cubicBezTo>
                  <a:cubicBezTo>
                    <a:pt x="5" y="39"/>
                    <a:pt x="3" y="44"/>
                    <a:pt x="2" y="49"/>
                  </a:cubicBezTo>
                  <a:cubicBezTo>
                    <a:pt x="5" y="51"/>
                    <a:pt x="7" y="52"/>
                    <a:pt x="10" y="54"/>
                  </a:cubicBezTo>
                  <a:cubicBezTo>
                    <a:pt x="10" y="56"/>
                    <a:pt x="10" y="57"/>
                    <a:pt x="9" y="59"/>
                  </a:cubicBezTo>
                  <a:cubicBezTo>
                    <a:pt x="9" y="61"/>
                    <a:pt x="9" y="63"/>
                    <a:pt x="9" y="64"/>
                  </a:cubicBezTo>
                  <a:cubicBezTo>
                    <a:pt x="6" y="65"/>
                    <a:pt x="3" y="66"/>
                    <a:pt x="0" y="67"/>
                  </a:cubicBezTo>
                  <a:cubicBezTo>
                    <a:pt x="0" y="73"/>
                    <a:pt x="0" y="78"/>
                    <a:pt x="2" y="83"/>
                  </a:cubicBezTo>
                  <a:cubicBezTo>
                    <a:pt x="5" y="84"/>
                    <a:pt x="8" y="84"/>
                    <a:pt x="11" y="83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1" y="98"/>
                    <a:pt x="9" y="100"/>
                  </a:cubicBezTo>
                  <a:cubicBezTo>
                    <a:pt x="12" y="105"/>
                    <a:pt x="15" y="109"/>
                    <a:pt x="19" y="113"/>
                  </a:cubicBezTo>
                  <a:cubicBezTo>
                    <a:pt x="22" y="112"/>
                    <a:pt x="25" y="110"/>
                    <a:pt x="27" y="108"/>
                  </a:cubicBezTo>
                  <a:cubicBezTo>
                    <a:pt x="29" y="109"/>
                    <a:pt x="30" y="111"/>
                    <a:pt x="31" y="112"/>
                  </a:cubicBezTo>
                  <a:cubicBezTo>
                    <a:pt x="33" y="113"/>
                    <a:pt x="34" y="114"/>
                    <a:pt x="36" y="115"/>
                  </a:cubicBezTo>
                  <a:cubicBezTo>
                    <a:pt x="35" y="118"/>
                    <a:pt x="34" y="121"/>
                    <a:pt x="33" y="124"/>
                  </a:cubicBezTo>
                  <a:cubicBezTo>
                    <a:pt x="38" y="127"/>
                    <a:pt x="43" y="129"/>
                    <a:pt x="49" y="130"/>
                  </a:cubicBezTo>
                  <a:cubicBezTo>
                    <a:pt x="50" y="127"/>
                    <a:pt x="52" y="125"/>
                    <a:pt x="53" y="122"/>
                  </a:cubicBezTo>
                  <a:cubicBezTo>
                    <a:pt x="55" y="122"/>
                    <a:pt x="57" y="123"/>
                    <a:pt x="59" y="123"/>
                  </a:cubicBezTo>
                  <a:cubicBezTo>
                    <a:pt x="60" y="123"/>
                    <a:pt x="62" y="123"/>
                    <a:pt x="64" y="123"/>
                  </a:cubicBezTo>
                  <a:cubicBezTo>
                    <a:pt x="65" y="126"/>
                    <a:pt x="66" y="130"/>
                    <a:pt x="67" y="132"/>
                  </a:cubicBezTo>
                  <a:cubicBezTo>
                    <a:pt x="72" y="132"/>
                    <a:pt x="78" y="132"/>
                    <a:pt x="83" y="130"/>
                  </a:cubicBezTo>
                  <a:cubicBezTo>
                    <a:pt x="83" y="127"/>
                    <a:pt x="83" y="124"/>
                    <a:pt x="83" y="121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5" y="119"/>
                    <a:pt x="97" y="121"/>
                    <a:pt x="100" y="123"/>
                  </a:cubicBezTo>
                  <a:cubicBezTo>
                    <a:pt x="104" y="121"/>
                    <a:pt x="109" y="117"/>
                    <a:pt x="113" y="113"/>
                  </a:cubicBezTo>
                  <a:cubicBezTo>
                    <a:pt x="111" y="110"/>
                    <a:pt x="109" y="108"/>
                    <a:pt x="108" y="105"/>
                  </a:cubicBezTo>
                  <a:cubicBezTo>
                    <a:pt x="109" y="103"/>
                    <a:pt x="110" y="102"/>
                    <a:pt x="111" y="101"/>
                  </a:cubicBezTo>
                  <a:cubicBezTo>
                    <a:pt x="112" y="99"/>
                    <a:pt x="113" y="98"/>
                    <a:pt x="114" y="96"/>
                  </a:cubicBezTo>
                  <a:cubicBezTo>
                    <a:pt x="117" y="97"/>
                    <a:pt x="120" y="98"/>
                    <a:pt x="123" y="99"/>
                  </a:cubicBezTo>
                  <a:cubicBezTo>
                    <a:pt x="126" y="94"/>
                    <a:pt x="128" y="89"/>
                    <a:pt x="130" y="83"/>
                  </a:cubicBezTo>
                  <a:cubicBezTo>
                    <a:pt x="127" y="82"/>
                    <a:pt x="124" y="80"/>
                    <a:pt x="121" y="79"/>
                  </a:cubicBezTo>
                  <a:cubicBezTo>
                    <a:pt x="122" y="77"/>
                    <a:pt x="122" y="75"/>
                    <a:pt x="122" y="73"/>
                  </a:cubicBezTo>
                  <a:cubicBezTo>
                    <a:pt x="123" y="72"/>
                    <a:pt x="123" y="70"/>
                    <a:pt x="123" y="68"/>
                  </a:cubicBezTo>
                  <a:cubicBezTo>
                    <a:pt x="126" y="67"/>
                    <a:pt x="129" y="67"/>
                    <a:pt x="132" y="66"/>
                  </a:cubicBezTo>
                  <a:cubicBezTo>
                    <a:pt x="132" y="60"/>
                    <a:pt x="131" y="54"/>
                    <a:pt x="130" y="49"/>
                  </a:cubicBezTo>
                  <a:cubicBezTo>
                    <a:pt x="126" y="49"/>
                    <a:pt x="123" y="49"/>
                    <a:pt x="120" y="49"/>
                  </a:cubicBezTo>
                  <a:lnTo>
                    <a:pt x="118" y="44"/>
                  </a:lnTo>
                  <a:close/>
                  <a:moveTo>
                    <a:pt x="91" y="86"/>
                  </a:moveTo>
                  <a:cubicBezTo>
                    <a:pt x="88" y="90"/>
                    <a:pt x="83" y="94"/>
                    <a:pt x="78" y="96"/>
                  </a:cubicBezTo>
                  <a:cubicBezTo>
                    <a:pt x="73" y="98"/>
                    <a:pt x="67" y="99"/>
                    <a:pt x="62" y="98"/>
                  </a:cubicBezTo>
                  <a:cubicBezTo>
                    <a:pt x="56" y="97"/>
                    <a:pt x="51" y="95"/>
                    <a:pt x="46" y="92"/>
                  </a:cubicBezTo>
                  <a:cubicBezTo>
                    <a:pt x="42" y="89"/>
                    <a:pt x="38" y="84"/>
                    <a:pt x="36" y="79"/>
                  </a:cubicBezTo>
                  <a:cubicBezTo>
                    <a:pt x="34" y="74"/>
                    <a:pt x="33" y="68"/>
                    <a:pt x="34" y="62"/>
                  </a:cubicBezTo>
                  <a:cubicBezTo>
                    <a:pt x="35" y="57"/>
                    <a:pt x="37" y="51"/>
                    <a:pt x="40" y="47"/>
                  </a:cubicBezTo>
                  <a:cubicBezTo>
                    <a:pt x="44" y="42"/>
                    <a:pt x="48" y="39"/>
                    <a:pt x="53" y="37"/>
                  </a:cubicBezTo>
                  <a:cubicBezTo>
                    <a:pt x="59" y="35"/>
                    <a:pt x="64" y="34"/>
                    <a:pt x="70" y="34"/>
                  </a:cubicBezTo>
                  <a:cubicBezTo>
                    <a:pt x="75" y="35"/>
                    <a:pt x="81" y="37"/>
                    <a:pt x="85" y="41"/>
                  </a:cubicBezTo>
                  <a:cubicBezTo>
                    <a:pt x="90" y="44"/>
                    <a:pt x="93" y="49"/>
                    <a:pt x="95" y="54"/>
                  </a:cubicBezTo>
                  <a:cubicBezTo>
                    <a:pt x="97" y="59"/>
                    <a:pt x="98" y="65"/>
                    <a:pt x="98" y="70"/>
                  </a:cubicBezTo>
                  <a:cubicBezTo>
                    <a:pt x="97" y="76"/>
                    <a:pt x="95" y="81"/>
                    <a:pt x="9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7"/>
            <p:cNvSpPr>
              <a:spLocks noEditPoints="1"/>
            </p:cNvSpPr>
            <p:nvPr/>
          </p:nvSpPr>
          <p:spPr bwMode="auto">
            <a:xfrm>
              <a:off x="11107738" y="2982913"/>
              <a:ext cx="247650" cy="249237"/>
            </a:xfrm>
            <a:custGeom>
              <a:avLst/>
              <a:gdLst>
                <a:gd name="T0" fmla="*/ 60 w 65"/>
                <a:gd name="T1" fmla="*/ 30 h 65"/>
                <a:gd name="T2" fmla="*/ 63 w 65"/>
                <a:gd name="T3" fmla="*/ 20 h 65"/>
                <a:gd name="T4" fmla="*/ 57 w 65"/>
                <a:gd name="T5" fmla="*/ 18 h 65"/>
                <a:gd name="T6" fmla="*/ 58 w 65"/>
                <a:gd name="T7" fmla="*/ 12 h 65"/>
                <a:gd name="T8" fmla="*/ 49 w 65"/>
                <a:gd name="T9" fmla="*/ 9 h 65"/>
                <a:gd name="T10" fmla="*/ 44 w 65"/>
                <a:gd name="T11" fmla="*/ 6 h 65"/>
                <a:gd name="T12" fmla="*/ 37 w 65"/>
                <a:gd name="T13" fmla="*/ 0 h 65"/>
                <a:gd name="T14" fmla="*/ 32 w 65"/>
                <a:gd name="T15" fmla="*/ 4 h 65"/>
                <a:gd name="T16" fmla="*/ 28 w 65"/>
                <a:gd name="T17" fmla="*/ 0 h 65"/>
                <a:gd name="T18" fmla="*/ 20 w 65"/>
                <a:gd name="T19" fmla="*/ 6 h 65"/>
                <a:gd name="T20" fmla="*/ 16 w 65"/>
                <a:gd name="T21" fmla="*/ 9 h 65"/>
                <a:gd name="T22" fmla="*/ 6 w 65"/>
                <a:gd name="T23" fmla="*/ 12 h 65"/>
                <a:gd name="T24" fmla="*/ 8 w 65"/>
                <a:gd name="T25" fmla="*/ 18 h 65"/>
                <a:gd name="T26" fmla="*/ 2 w 65"/>
                <a:gd name="T27" fmla="*/ 20 h 65"/>
                <a:gd name="T28" fmla="*/ 4 w 65"/>
                <a:gd name="T29" fmla="*/ 30 h 65"/>
                <a:gd name="T30" fmla="*/ 4 w 65"/>
                <a:gd name="T31" fmla="*/ 35 h 65"/>
                <a:gd name="T32" fmla="*/ 2 w 65"/>
                <a:gd name="T33" fmla="*/ 45 h 65"/>
                <a:gd name="T34" fmla="*/ 8 w 65"/>
                <a:gd name="T35" fmla="*/ 46 h 65"/>
                <a:gd name="T36" fmla="*/ 6 w 65"/>
                <a:gd name="T37" fmla="*/ 52 h 65"/>
                <a:gd name="T38" fmla="*/ 16 w 65"/>
                <a:gd name="T39" fmla="*/ 55 h 65"/>
                <a:gd name="T40" fmla="*/ 20 w 65"/>
                <a:gd name="T41" fmla="*/ 58 h 65"/>
                <a:gd name="T42" fmla="*/ 28 w 65"/>
                <a:gd name="T43" fmla="*/ 65 h 65"/>
                <a:gd name="T44" fmla="*/ 32 w 65"/>
                <a:gd name="T45" fmla="*/ 61 h 65"/>
                <a:gd name="T46" fmla="*/ 37 w 65"/>
                <a:gd name="T47" fmla="*/ 65 h 65"/>
                <a:gd name="T48" fmla="*/ 44 w 65"/>
                <a:gd name="T49" fmla="*/ 58 h 65"/>
                <a:gd name="T50" fmla="*/ 49 w 65"/>
                <a:gd name="T51" fmla="*/ 55 h 65"/>
                <a:gd name="T52" fmla="*/ 58 w 65"/>
                <a:gd name="T53" fmla="*/ 52 h 65"/>
                <a:gd name="T54" fmla="*/ 57 w 65"/>
                <a:gd name="T55" fmla="*/ 46 h 65"/>
                <a:gd name="T56" fmla="*/ 63 w 65"/>
                <a:gd name="T57" fmla="*/ 45 h 65"/>
                <a:gd name="T58" fmla="*/ 60 w 65"/>
                <a:gd name="T59" fmla="*/ 35 h 65"/>
                <a:gd name="T60" fmla="*/ 40 w 65"/>
                <a:gd name="T61" fmla="*/ 46 h 65"/>
                <a:gd name="T62" fmla="*/ 24 w 65"/>
                <a:gd name="T63" fmla="*/ 46 h 65"/>
                <a:gd name="T64" fmla="*/ 16 w 65"/>
                <a:gd name="T65" fmla="*/ 32 h 65"/>
                <a:gd name="T66" fmla="*/ 24 w 65"/>
                <a:gd name="T67" fmla="*/ 18 h 65"/>
                <a:gd name="T68" fmla="*/ 40 w 65"/>
                <a:gd name="T69" fmla="*/ 18 h 65"/>
                <a:gd name="T70" fmla="*/ 48 w 65"/>
                <a:gd name="T71" fmla="*/ 32 h 65"/>
                <a:gd name="T72" fmla="*/ 40 w 65"/>
                <a:gd name="T7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5">
                  <a:moveTo>
                    <a:pt x="61" y="32"/>
                  </a:moveTo>
                  <a:cubicBezTo>
                    <a:pt x="60" y="30"/>
                    <a:pt x="60" y="30"/>
                    <a:pt x="60" y="30"/>
                  </a:cubicBezTo>
                  <a:cubicBezTo>
                    <a:pt x="62" y="29"/>
                    <a:pt x="63" y="28"/>
                    <a:pt x="65" y="28"/>
                  </a:cubicBezTo>
                  <a:cubicBezTo>
                    <a:pt x="64" y="25"/>
                    <a:pt x="64" y="22"/>
                    <a:pt x="63" y="20"/>
                  </a:cubicBezTo>
                  <a:cubicBezTo>
                    <a:pt x="61" y="20"/>
                    <a:pt x="60" y="20"/>
                    <a:pt x="58" y="20"/>
                  </a:cubicBezTo>
                  <a:cubicBezTo>
                    <a:pt x="58" y="20"/>
                    <a:pt x="57" y="19"/>
                    <a:pt x="57" y="18"/>
                  </a:cubicBezTo>
                  <a:cubicBezTo>
                    <a:pt x="56" y="17"/>
                    <a:pt x="56" y="16"/>
                    <a:pt x="55" y="16"/>
                  </a:cubicBezTo>
                  <a:cubicBezTo>
                    <a:pt x="56" y="15"/>
                    <a:pt x="57" y="13"/>
                    <a:pt x="58" y="12"/>
                  </a:cubicBezTo>
                  <a:cubicBezTo>
                    <a:pt x="57" y="10"/>
                    <a:pt x="55" y="8"/>
                    <a:pt x="52" y="6"/>
                  </a:cubicBezTo>
                  <a:cubicBezTo>
                    <a:pt x="51" y="7"/>
                    <a:pt x="50" y="8"/>
                    <a:pt x="49" y="9"/>
                  </a:cubicBezTo>
                  <a:cubicBezTo>
                    <a:pt x="48" y="8"/>
                    <a:pt x="47" y="8"/>
                    <a:pt x="46" y="8"/>
                  </a:cubicBezTo>
                  <a:cubicBezTo>
                    <a:pt x="46" y="7"/>
                    <a:pt x="45" y="7"/>
                    <a:pt x="44" y="6"/>
                  </a:cubicBezTo>
                  <a:cubicBezTo>
                    <a:pt x="44" y="5"/>
                    <a:pt x="44" y="3"/>
                    <a:pt x="45" y="2"/>
                  </a:cubicBezTo>
                  <a:cubicBezTo>
                    <a:pt x="42" y="1"/>
                    <a:pt x="39" y="0"/>
                    <a:pt x="37" y="0"/>
                  </a:cubicBezTo>
                  <a:cubicBezTo>
                    <a:pt x="36" y="1"/>
                    <a:pt x="35" y="2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8" y="1"/>
                    <a:pt x="28" y="0"/>
                  </a:cubicBezTo>
                  <a:cubicBezTo>
                    <a:pt x="25" y="0"/>
                    <a:pt x="22" y="1"/>
                    <a:pt x="20" y="2"/>
                  </a:cubicBezTo>
                  <a:cubicBezTo>
                    <a:pt x="20" y="3"/>
                    <a:pt x="20" y="5"/>
                    <a:pt x="20" y="6"/>
                  </a:cubicBezTo>
                  <a:cubicBezTo>
                    <a:pt x="20" y="7"/>
                    <a:pt x="19" y="7"/>
                    <a:pt x="18" y="8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8"/>
                    <a:pt x="13" y="7"/>
                    <a:pt x="12" y="6"/>
                  </a:cubicBezTo>
                  <a:cubicBezTo>
                    <a:pt x="10" y="8"/>
                    <a:pt x="8" y="10"/>
                    <a:pt x="6" y="12"/>
                  </a:cubicBezTo>
                  <a:cubicBezTo>
                    <a:pt x="7" y="13"/>
                    <a:pt x="8" y="15"/>
                    <a:pt x="9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9"/>
                    <a:pt x="7" y="20"/>
                    <a:pt x="6" y="20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22"/>
                    <a:pt x="0" y="25"/>
                    <a:pt x="0" y="28"/>
                  </a:cubicBezTo>
                  <a:cubicBezTo>
                    <a:pt x="1" y="28"/>
                    <a:pt x="2" y="29"/>
                    <a:pt x="4" y="3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1" y="36"/>
                    <a:pt x="0" y="37"/>
                  </a:cubicBezTo>
                  <a:cubicBezTo>
                    <a:pt x="0" y="39"/>
                    <a:pt x="1" y="42"/>
                    <a:pt x="2" y="45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8" y="47"/>
                    <a:pt x="8" y="48"/>
                    <a:pt x="9" y="49"/>
                  </a:cubicBezTo>
                  <a:cubicBezTo>
                    <a:pt x="8" y="50"/>
                    <a:pt x="7" y="51"/>
                    <a:pt x="6" y="52"/>
                  </a:cubicBezTo>
                  <a:cubicBezTo>
                    <a:pt x="8" y="55"/>
                    <a:pt x="10" y="56"/>
                    <a:pt x="12" y="58"/>
                  </a:cubicBezTo>
                  <a:cubicBezTo>
                    <a:pt x="13" y="57"/>
                    <a:pt x="15" y="56"/>
                    <a:pt x="16" y="55"/>
                  </a:cubicBezTo>
                  <a:cubicBezTo>
                    <a:pt x="16" y="56"/>
                    <a:pt x="17" y="56"/>
                    <a:pt x="18" y="57"/>
                  </a:cubicBezTo>
                  <a:cubicBezTo>
                    <a:pt x="19" y="57"/>
                    <a:pt x="20" y="58"/>
                    <a:pt x="20" y="58"/>
                  </a:cubicBezTo>
                  <a:cubicBezTo>
                    <a:pt x="20" y="59"/>
                    <a:pt x="20" y="61"/>
                    <a:pt x="20" y="63"/>
                  </a:cubicBezTo>
                  <a:cubicBezTo>
                    <a:pt x="22" y="64"/>
                    <a:pt x="25" y="64"/>
                    <a:pt x="28" y="65"/>
                  </a:cubicBezTo>
                  <a:cubicBezTo>
                    <a:pt x="28" y="63"/>
                    <a:pt x="29" y="62"/>
                    <a:pt x="30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2"/>
                    <a:pt x="36" y="63"/>
                    <a:pt x="37" y="65"/>
                  </a:cubicBezTo>
                  <a:cubicBezTo>
                    <a:pt x="39" y="64"/>
                    <a:pt x="42" y="64"/>
                    <a:pt x="45" y="63"/>
                  </a:cubicBezTo>
                  <a:cubicBezTo>
                    <a:pt x="44" y="61"/>
                    <a:pt x="44" y="59"/>
                    <a:pt x="44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7" y="56"/>
                    <a:pt x="48" y="56"/>
                    <a:pt x="49" y="55"/>
                  </a:cubicBezTo>
                  <a:cubicBezTo>
                    <a:pt x="50" y="56"/>
                    <a:pt x="51" y="57"/>
                    <a:pt x="52" y="58"/>
                  </a:cubicBezTo>
                  <a:cubicBezTo>
                    <a:pt x="55" y="56"/>
                    <a:pt x="57" y="55"/>
                    <a:pt x="58" y="52"/>
                  </a:cubicBezTo>
                  <a:cubicBezTo>
                    <a:pt x="57" y="51"/>
                    <a:pt x="56" y="50"/>
                    <a:pt x="55" y="49"/>
                  </a:cubicBezTo>
                  <a:cubicBezTo>
                    <a:pt x="56" y="48"/>
                    <a:pt x="56" y="47"/>
                    <a:pt x="57" y="46"/>
                  </a:cubicBezTo>
                  <a:cubicBezTo>
                    <a:pt x="57" y="46"/>
                    <a:pt x="58" y="45"/>
                    <a:pt x="58" y="44"/>
                  </a:cubicBezTo>
                  <a:cubicBezTo>
                    <a:pt x="60" y="44"/>
                    <a:pt x="61" y="44"/>
                    <a:pt x="63" y="45"/>
                  </a:cubicBezTo>
                  <a:cubicBezTo>
                    <a:pt x="64" y="42"/>
                    <a:pt x="64" y="39"/>
                    <a:pt x="65" y="37"/>
                  </a:cubicBezTo>
                  <a:cubicBezTo>
                    <a:pt x="63" y="36"/>
                    <a:pt x="62" y="35"/>
                    <a:pt x="60" y="35"/>
                  </a:cubicBezTo>
                  <a:lnTo>
                    <a:pt x="61" y="32"/>
                  </a:lnTo>
                  <a:close/>
                  <a:moveTo>
                    <a:pt x="40" y="46"/>
                  </a:moveTo>
                  <a:cubicBezTo>
                    <a:pt x="38" y="47"/>
                    <a:pt x="35" y="48"/>
                    <a:pt x="32" y="48"/>
                  </a:cubicBezTo>
                  <a:cubicBezTo>
                    <a:pt x="29" y="48"/>
                    <a:pt x="27" y="47"/>
                    <a:pt x="24" y="46"/>
                  </a:cubicBezTo>
                  <a:cubicBezTo>
                    <a:pt x="22" y="45"/>
                    <a:pt x="20" y="43"/>
                    <a:pt x="18" y="40"/>
                  </a:cubicBezTo>
                  <a:cubicBezTo>
                    <a:pt x="17" y="38"/>
                    <a:pt x="16" y="35"/>
                    <a:pt x="16" y="32"/>
                  </a:cubicBezTo>
                  <a:cubicBezTo>
                    <a:pt x="16" y="29"/>
                    <a:pt x="17" y="27"/>
                    <a:pt x="18" y="24"/>
                  </a:cubicBezTo>
                  <a:cubicBezTo>
                    <a:pt x="20" y="22"/>
                    <a:pt x="22" y="20"/>
                    <a:pt x="24" y="18"/>
                  </a:cubicBezTo>
                  <a:cubicBezTo>
                    <a:pt x="27" y="17"/>
                    <a:pt x="29" y="16"/>
                    <a:pt x="32" y="16"/>
                  </a:cubicBezTo>
                  <a:cubicBezTo>
                    <a:pt x="35" y="16"/>
                    <a:pt x="38" y="17"/>
                    <a:pt x="40" y="18"/>
                  </a:cubicBezTo>
                  <a:cubicBezTo>
                    <a:pt x="43" y="20"/>
                    <a:pt x="45" y="22"/>
                    <a:pt x="46" y="24"/>
                  </a:cubicBezTo>
                  <a:cubicBezTo>
                    <a:pt x="47" y="27"/>
                    <a:pt x="48" y="29"/>
                    <a:pt x="48" y="32"/>
                  </a:cubicBezTo>
                  <a:cubicBezTo>
                    <a:pt x="48" y="35"/>
                    <a:pt x="47" y="38"/>
                    <a:pt x="46" y="40"/>
                  </a:cubicBezTo>
                  <a:cubicBezTo>
                    <a:pt x="45" y="43"/>
                    <a:pt x="43" y="45"/>
                    <a:pt x="4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7" name="Oval 143"/>
          <p:cNvSpPr/>
          <p:nvPr/>
        </p:nvSpPr>
        <p:spPr>
          <a:xfrm>
            <a:off x="5122201" y="3948887"/>
            <a:ext cx="540000" cy="54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144"/>
          <p:cNvGrpSpPr/>
          <p:nvPr/>
        </p:nvGrpSpPr>
        <p:grpSpPr>
          <a:xfrm>
            <a:off x="5229482" y="4050422"/>
            <a:ext cx="325438" cy="320676"/>
            <a:chOff x="5748338" y="2379663"/>
            <a:chExt cx="325438" cy="320676"/>
          </a:xfrm>
          <a:solidFill>
            <a:schemeClr val="bg1"/>
          </a:solidFill>
          <a:effectLst/>
        </p:grpSpPr>
        <p:sp>
          <p:nvSpPr>
            <p:cNvPr id="59" name="Freeform 53"/>
            <p:cNvSpPr>
              <a:spLocks/>
            </p:cNvSpPr>
            <p:nvPr/>
          </p:nvSpPr>
          <p:spPr bwMode="auto">
            <a:xfrm>
              <a:off x="5748338" y="2593976"/>
              <a:ext cx="106363" cy="106363"/>
            </a:xfrm>
            <a:custGeom>
              <a:avLst/>
              <a:gdLst>
                <a:gd name="T0" fmla="*/ 10 w 67"/>
                <a:gd name="T1" fmla="*/ 0 h 67"/>
                <a:gd name="T2" fmla="*/ 3 w 67"/>
                <a:gd name="T3" fmla="*/ 33 h 67"/>
                <a:gd name="T4" fmla="*/ 0 w 67"/>
                <a:gd name="T5" fmla="*/ 67 h 67"/>
                <a:gd name="T6" fmla="*/ 34 w 67"/>
                <a:gd name="T7" fmla="*/ 64 h 67"/>
                <a:gd name="T8" fmla="*/ 67 w 67"/>
                <a:gd name="T9" fmla="*/ 57 h 67"/>
                <a:gd name="T10" fmla="*/ 37 w 67"/>
                <a:gd name="T11" fmla="*/ 30 h 67"/>
                <a:gd name="T12" fmla="*/ 10 w 67"/>
                <a:gd name="T1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7">
                  <a:moveTo>
                    <a:pt x="10" y="0"/>
                  </a:moveTo>
                  <a:lnTo>
                    <a:pt x="3" y="33"/>
                  </a:lnTo>
                  <a:lnTo>
                    <a:pt x="0" y="67"/>
                  </a:lnTo>
                  <a:lnTo>
                    <a:pt x="34" y="64"/>
                  </a:lnTo>
                  <a:lnTo>
                    <a:pt x="67" y="57"/>
                  </a:lnTo>
                  <a:lnTo>
                    <a:pt x="37" y="3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54"/>
            <p:cNvSpPr>
              <a:spLocks/>
            </p:cNvSpPr>
            <p:nvPr/>
          </p:nvSpPr>
          <p:spPr bwMode="auto">
            <a:xfrm>
              <a:off x="5780088" y="2427288"/>
              <a:ext cx="234950" cy="241300"/>
            </a:xfrm>
            <a:custGeom>
              <a:avLst/>
              <a:gdLst>
                <a:gd name="T0" fmla="*/ 54 w 148"/>
                <a:gd name="T1" fmla="*/ 135 h 152"/>
                <a:gd name="T2" fmla="*/ 47 w 148"/>
                <a:gd name="T3" fmla="*/ 125 h 152"/>
                <a:gd name="T4" fmla="*/ 132 w 148"/>
                <a:gd name="T5" fmla="*/ 41 h 152"/>
                <a:gd name="T6" fmla="*/ 111 w 148"/>
                <a:gd name="T7" fmla="*/ 21 h 152"/>
                <a:gd name="T8" fmla="*/ 27 w 148"/>
                <a:gd name="T9" fmla="*/ 105 h 152"/>
                <a:gd name="T10" fmla="*/ 17 w 148"/>
                <a:gd name="T11" fmla="*/ 95 h 152"/>
                <a:gd name="T12" fmla="*/ 101 w 148"/>
                <a:gd name="T13" fmla="*/ 10 h 152"/>
                <a:gd name="T14" fmla="*/ 94 w 148"/>
                <a:gd name="T15" fmla="*/ 0 h 152"/>
                <a:gd name="T16" fmla="*/ 0 w 148"/>
                <a:gd name="T17" fmla="*/ 95 h 152"/>
                <a:gd name="T18" fmla="*/ 54 w 148"/>
                <a:gd name="T19" fmla="*/ 152 h 152"/>
                <a:gd name="T20" fmla="*/ 148 w 148"/>
                <a:gd name="T21" fmla="*/ 58 h 152"/>
                <a:gd name="T22" fmla="*/ 142 w 148"/>
                <a:gd name="T23" fmla="*/ 48 h 152"/>
                <a:gd name="T24" fmla="*/ 54 w 148"/>
                <a:gd name="T25" fmla="*/ 13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152">
                  <a:moveTo>
                    <a:pt x="54" y="135"/>
                  </a:moveTo>
                  <a:lnTo>
                    <a:pt x="47" y="125"/>
                  </a:lnTo>
                  <a:lnTo>
                    <a:pt x="132" y="41"/>
                  </a:lnTo>
                  <a:lnTo>
                    <a:pt x="111" y="21"/>
                  </a:lnTo>
                  <a:lnTo>
                    <a:pt x="27" y="105"/>
                  </a:lnTo>
                  <a:lnTo>
                    <a:pt x="17" y="95"/>
                  </a:lnTo>
                  <a:lnTo>
                    <a:pt x="101" y="10"/>
                  </a:lnTo>
                  <a:lnTo>
                    <a:pt x="94" y="0"/>
                  </a:lnTo>
                  <a:lnTo>
                    <a:pt x="0" y="95"/>
                  </a:lnTo>
                  <a:lnTo>
                    <a:pt x="54" y="152"/>
                  </a:lnTo>
                  <a:lnTo>
                    <a:pt x="148" y="58"/>
                  </a:lnTo>
                  <a:lnTo>
                    <a:pt x="142" y="48"/>
                  </a:lnTo>
                  <a:lnTo>
                    <a:pt x="5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5946776" y="2379663"/>
              <a:ext cx="127000" cy="128588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2" name="TextBox 148"/>
          <p:cNvSpPr txBox="1"/>
          <p:nvPr/>
        </p:nvSpPr>
        <p:spPr>
          <a:xfrm>
            <a:off x="2894126" y="476042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+mj-lt"/>
              </a:rPr>
              <a:t>Sprint  1</a:t>
            </a:r>
            <a:endParaRPr lang="id-ID" sz="1600" b="1" dirty="0">
              <a:latin typeface="+mj-l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17157" y="5119743"/>
            <a:ext cx="2408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smtClean="0">
                <a:solidFill>
                  <a:schemeClr val="tx2"/>
                </a:solidFill>
              </a:rPr>
              <a:t>Reconnaissance visuelle</a:t>
            </a:r>
            <a:endParaRPr lang="id-ID" sz="1800" dirty="0">
              <a:solidFill>
                <a:schemeClr val="tx2"/>
              </a:solidFill>
            </a:endParaRPr>
          </a:p>
        </p:txBody>
      </p:sp>
      <p:sp>
        <p:nvSpPr>
          <p:cNvPr id="64" name="TextBox 150"/>
          <p:cNvSpPr txBox="1"/>
          <p:nvPr/>
        </p:nvSpPr>
        <p:spPr>
          <a:xfrm>
            <a:off x="2350790" y="198034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800" b="1" dirty="0">
                <a:latin typeface="+mj-lt"/>
              </a:rPr>
              <a:t>Sprint 2</a:t>
            </a:r>
            <a:endParaRPr lang="id-ID" sz="1800" b="1" dirty="0">
              <a:latin typeface="+mj-lt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41815" y="2280225"/>
            <a:ext cx="2372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 smtClean="0">
                <a:solidFill>
                  <a:schemeClr val="tx2"/>
                </a:solidFill>
              </a:rPr>
              <a:t>Chatbot : </a:t>
            </a:r>
            <a:r>
              <a:rPr lang="fr-FR" sz="1800" dirty="0" smtClean="0">
                <a:solidFill>
                  <a:schemeClr val="tx2"/>
                </a:solidFill>
              </a:rPr>
              <a:t>côté </a:t>
            </a:r>
            <a:r>
              <a:rPr lang="fr-FR" sz="1800" dirty="0" smtClean="0">
                <a:solidFill>
                  <a:schemeClr val="tx2"/>
                </a:solidFill>
              </a:rPr>
              <a:t>étudiant</a:t>
            </a:r>
            <a:endParaRPr lang="id-ID" sz="1800" dirty="0">
              <a:solidFill>
                <a:schemeClr val="tx2"/>
              </a:solidFill>
            </a:endParaRPr>
          </a:p>
        </p:txBody>
      </p:sp>
      <p:sp>
        <p:nvSpPr>
          <p:cNvPr id="66" name="TextBox 152"/>
          <p:cNvSpPr txBox="1"/>
          <p:nvPr/>
        </p:nvSpPr>
        <p:spPr>
          <a:xfrm>
            <a:off x="5850020" y="475205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+mj-lt"/>
              </a:rPr>
              <a:t>Sprint 3</a:t>
            </a:r>
            <a:endParaRPr lang="id-ID" sz="1600" b="1" dirty="0"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85213" y="5093280"/>
            <a:ext cx="2012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 smtClean="0">
                <a:solidFill>
                  <a:schemeClr val="tx2"/>
                </a:solidFill>
              </a:rPr>
              <a:t>Chatbot</a:t>
            </a:r>
            <a:r>
              <a:rPr lang="fr-FR" sz="1800" dirty="0" smtClean="0">
                <a:solidFill>
                  <a:schemeClr val="tx2"/>
                </a:solidFill>
              </a:rPr>
              <a:t> </a:t>
            </a:r>
            <a:r>
              <a:rPr lang="fr-FR" sz="1800" dirty="0" smtClean="0">
                <a:solidFill>
                  <a:schemeClr val="tx2"/>
                </a:solidFill>
              </a:rPr>
              <a:t>côté </a:t>
            </a:r>
            <a:r>
              <a:rPr lang="fr-FR" sz="1800" dirty="0" smtClean="0">
                <a:solidFill>
                  <a:schemeClr val="tx2"/>
                </a:solidFill>
              </a:rPr>
              <a:t>utilisateur étranger </a:t>
            </a:r>
            <a:endParaRPr lang="id-ID" sz="1800" dirty="0">
              <a:solidFill>
                <a:schemeClr val="tx2"/>
              </a:solidFill>
            </a:endParaRPr>
          </a:p>
        </p:txBody>
      </p:sp>
      <p:sp>
        <p:nvSpPr>
          <p:cNvPr id="68" name="TextBox 154"/>
          <p:cNvSpPr txBox="1"/>
          <p:nvPr/>
        </p:nvSpPr>
        <p:spPr>
          <a:xfrm>
            <a:off x="5364162" y="1874219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b="1" dirty="0">
                <a:latin typeface="+mj-lt"/>
              </a:rPr>
              <a:t>Sprint 4</a:t>
            </a:r>
            <a:endParaRPr lang="id-ID" sz="1600" b="1" dirty="0">
              <a:latin typeface="+mj-lt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650601" y="2211395"/>
            <a:ext cx="224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 smtClean="0">
                <a:solidFill>
                  <a:schemeClr val="tx2"/>
                </a:solidFill>
              </a:rPr>
              <a:t>Intégration de l’assistante</a:t>
            </a:r>
            <a:endParaRPr lang="id-ID" sz="1800" dirty="0">
              <a:solidFill>
                <a:schemeClr val="tx2"/>
              </a:solidFill>
            </a:endParaRPr>
          </a:p>
        </p:txBody>
      </p:sp>
      <p:sp>
        <p:nvSpPr>
          <p:cNvPr id="70" name="TextBox 156"/>
          <p:cNvSpPr txBox="1"/>
          <p:nvPr/>
        </p:nvSpPr>
        <p:spPr>
          <a:xfrm>
            <a:off x="8695376" y="4753733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latin typeface="+mj-lt"/>
              </a:rPr>
              <a:t>Sprint 5</a:t>
            </a:r>
            <a:endParaRPr lang="id-ID" sz="1600" b="1" dirty="0">
              <a:latin typeface="+mj-l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695376" y="4982816"/>
            <a:ext cx="1741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 smtClean="0">
                <a:solidFill>
                  <a:schemeClr val="tx2"/>
                </a:solidFill>
              </a:rPr>
              <a:t>Text</a:t>
            </a:r>
            <a:r>
              <a:rPr lang="fr-FR" sz="1800" dirty="0" smtClean="0">
                <a:solidFill>
                  <a:schemeClr val="tx2"/>
                </a:solidFill>
              </a:rPr>
              <a:t> to speech et speech to </a:t>
            </a:r>
            <a:r>
              <a:rPr lang="fr-FR" sz="1800" dirty="0" err="1" smtClean="0">
                <a:solidFill>
                  <a:schemeClr val="tx2"/>
                </a:solidFill>
              </a:rPr>
              <a:t>text</a:t>
            </a:r>
            <a:r>
              <a:rPr lang="fr-FR" sz="1800" dirty="0" smtClean="0">
                <a:solidFill>
                  <a:schemeClr val="tx2"/>
                </a:solidFill>
              </a:rPr>
              <a:t>  </a:t>
            </a:r>
            <a:endParaRPr lang="id-ID" sz="1800" dirty="0">
              <a:solidFill>
                <a:schemeClr val="tx2"/>
              </a:solidFill>
            </a:endParaRPr>
          </a:p>
        </p:txBody>
      </p:sp>
      <p:grpSp>
        <p:nvGrpSpPr>
          <p:cNvPr id="74" name="Groupe 73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75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77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78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9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0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1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2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3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4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85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86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101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2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87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99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0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88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97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98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89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95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96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90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93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94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91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2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76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grpSp>
        <p:nvGrpSpPr>
          <p:cNvPr id="104" name="Group 31"/>
          <p:cNvGrpSpPr/>
          <p:nvPr/>
        </p:nvGrpSpPr>
        <p:grpSpPr>
          <a:xfrm>
            <a:off x="3757042" y="2703206"/>
            <a:ext cx="364153" cy="366548"/>
            <a:chOff x="5264150" y="2824163"/>
            <a:chExt cx="241301" cy="242888"/>
          </a:xfrm>
          <a:solidFill>
            <a:schemeClr val="bg1"/>
          </a:solidFill>
        </p:grpSpPr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5302250" y="2851151"/>
              <a:ext cx="25400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3"/>
            <p:cNvSpPr>
              <a:spLocks/>
            </p:cNvSpPr>
            <p:nvPr/>
          </p:nvSpPr>
          <p:spPr bwMode="auto">
            <a:xfrm>
              <a:off x="5264150" y="2930526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4"/>
            <p:cNvSpPr>
              <a:spLocks/>
            </p:cNvSpPr>
            <p:nvPr/>
          </p:nvSpPr>
          <p:spPr bwMode="auto">
            <a:xfrm>
              <a:off x="5475288" y="2946401"/>
              <a:ext cx="30163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5"/>
            <p:cNvSpPr>
              <a:spLocks/>
            </p:cNvSpPr>
            <p:nvPr/>
          </p:nvSpPr>
          <p:spPr bwMode="auto">
            <a:xfrm>
              <a:off x="5453063" y="2862263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6"/>
            <p:cNvSpPr>
              <a:spLocks/>
            </p:cNvSpPr>
            <p:nvPr/>
          </p:nvSpPr>
          <p:spPr bwMode="auto">
            <a:xfrm>
              <a:off x="5384800" y="2824163"/>
              <a:ext cx="15875" cy="31750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7"/>
            <p:cNvSpPr>
              <a:spLocks noEditPoints="1"/>
            </p:cNvSpPr>
            <p:nvPr/>
          </p:nvSpPr>
          <p:spPr bwMode="auto">
            <a:xfrm>
              <a:off x="5324475" y="2886076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8"/>
            <p:cNvSpPr>
              <a:spLocks/>
            </p:cNvSpPr>
            <p:nvPr/>
          </p:nvSpPr>
          <p:spPr bwMode="auto">
            <a:xfrm>
              <a:off x="5354638" y="3036888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" name="Group 21"/>
          <p:cNvGrpSpPr/>
          <p:nvPr/>
        </p:nvGrpSpPr>
        <p:grpSpPr>
          <a:xfrm>
            <a:off x="6690320" y="2781722"/>
            <a:ext cx="266662" cy="304472"/>
            <a:chOff x="6711950" y="3309938"/>
            <a:chExt cx="212725" cy="242888"/>
          </a:xfrm>
          <a:solidFill>
            <a:schemeClr val="bg1"/>
          </a:solidFill>
        </p:grpSpPr>
        <p:sp>
          <p:nvSpPr>
            <p:cNvPr id="113" name="Freeform 5"/>
            <p:cNvSpPr>
              <a:spLocks noEditPoints="1"/>
            </p:cNvSpPr>
            <p:nvPr/>
          </p:nvSpPr>
          <p:spPr bwMode="auto">
            <a:xfrm>
              <a:off x="6711950" y="3309938"/>
              <a:ext cx="212725" cy="242888"/>
            </a:xfrm>
            <a:custGeom>
              <a:avLst/>
              <a:gdLst>
                <a:gd name="T0" fmla="*/ 91 w 134"/>
                <a:gd name="T1" fmla="*/ 0 h 153"/>
                <a:gd name="T2" fmla="*/ 0 w 134"/>
                <a:gd name="T3" fmla="*/ 0 h 153"/>
                <a:gd name="T4" fmla="*/ 0 w 134"/>
                <a:gd name="T5" fmla="*/ 153 h 153"/>
                <a:gd name="T6" fmla="*/ 134 w 134"/>
                <a:gd name="T7" fmla="*/ 153 h 153"/>
                <a:gd name="T8" fmla="*/ 134 w 134"/>
                <a:gd name="T9" fmla="*/ 43 h 153"/>
                <a:gd name="T10" fmla="*/ 91 w 134"/>
                <a:gd name="T11" fmla="*/ 0 h 153"/>
                <a:gd name="T12" fmla="*/ 115 w 134"/>
                <a:gd name="T13" fmla="*/ 134 h 153"/>
                <a:gd name="T14" fmla="*/ 19 w 134"/>
                <a:gd name="T15" fmla="*/ 134 h 153"/>
                <a:gd name="T16" fmla="*/ 19 w 134"/>
                <a:gd name="T17" fmla="*/ 19 h 153"/>
                <a:gd name="T18" fmla="*/ 81 w 134"/>
                <a:gd name="T19" fmla="*/ 19 h 153"/>
                <a:gd name="T20" fmla="*/ 115 w 134"/>
                <a:gd name="T21" fmla="*/ 52 h 153"/>
                <a:gd name="T22" fmla="*/ 115 w 134"/>
                <a:gd name="T2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53">
                  <a:moveTo>
                    <a:pt x="91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34" y="153"/>
                  </a:lnTo>
                  <a:lnTo>
                    <a:pt x="134" y="43"/>
                  </a:lnTo>
                  <a:lnTo>
                    <a:pt x="91" y="0"/>
                  </a:lnTo>
                  <a:close/>
                  <a:moveTo>
                    <a:pt x="115" y="134"/>
                  </a:moveTo>
                  <a:lnTo>
                    <a:pt x="19" y="134"/>
                  </a:lnTo>
                  <a:lnTo>
                    <a:pt x="19" y="19"/>
                  </a:lnTo>
                  <a:lnTo>
                    <a:pt x="81" y="19"/>
                  </a:lnTo>
                  <a:lnTo>
                    <a:pt x="115" y="52"/>
                  </a:lnTo>
                  <a:lnTo>
                    <a:pt x="11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6"/>
            <p:cNvSpPr>
              <a:spLocks/>
            </p:cNvSpPr>
            <p:nvPr/>
          </p:nvSpPr>
          <p:spPr bwMode="auto">
            <a:xfrm>
              <a:off x="6757988" y="3400426"/>
              <a:ext cx="44450" cy="90488"/>
            </a:xfrm>
            <a:custGeom>
              <a:avLst/>
              <a:gdLst>
                <a:gd name="T0" fmla="*/ 0 w 28"/>
                <a:gd name="T1" fmla="*/ 29 h 57"/>
                <a:gd name="T2" fmla="*/ 28 w 28"/>
                <a:gd name="T3" fmla="*/ 57 h 57"/>
                <a:gd name="T4" fmla="*/ 28 w 28"/>
                <a:gd name="T5" fmla="*/ 46 h 57"/>
                <a:gd name="T6" fmla="*/ 14 w 28"/>
                <a:gd name="T7" fmla="*/ 29 h 57"/>
                <a:gd name="T8" fmla="*/ 28 w 28"/>
                <a:gd name="T9" fmla="*/ 14 h 57"/>
                <a:gd name="T10" fmla="*/ 28 w 28"/>
                <a:gd name="T11" fmla="*/ 0 h 57"/>
                <a:gd name="T12" fmla="*/ 7 w 28"/>
                <a:gd name="T13" fmla="*/ 22 h 57"/>
                <a:gd name="T14" fmla="*/ 0 w 28"/>
                <a:gd name="T1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7">
                  <a:moveTo>
                    <a:pt x="0" y="29"/>
                  </a:moveTo>
                  <a:lnTo>
                    <a:pt x="28" y="57"/>
                  </a:lnTo>
                  <a:lnTo>
                    <a:pt x="28" y="46"/>
                  </a:lnTo>
                  <a:lnTo>
                    <a:pt x="14" y="29"/>
                  </a:lnTo>
                  <a:lnTo>
                    <a:pt x="28" y="14"/>
                  </a:lnTo>
                  <a:lnTo>
                    <a:pt x="28" y="0"/>
                  </a:lnTo>
                  <a:lnTo>
                    <a:pt x="7" y="22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6834188" y="3400426"/>
              <a:ext cx="44450" cy="90488"/>
            </a:xfrm>
            <a:custGeom>
              <a:avLst/>
              <a:gdLst>
                <a:gd name="T0" fmla="*/ 0 w 28"/>
                <a:gd name="T1" fmla="*/ 12 h 57"/>
                <a:gd name="T2" fmla="*/ 14 w 28"/>
                <a:gd name="T3" fmla="*/ 29 h 57"/>
                <a:gd name="T4" fmla="*/ 0 w 28"/>
                <a:gd name="T5" fmla="*/ 43 h 57"/>
                <a:gd name="T6" fmla="*/ 0 w 28"/>
                <a:gd name="T7" fmla="*/ 57 h 57"/>
                <a:gd name="T8" fmla="*/ 21 w 28"/>
                <a:gd name="T9" fmla="*/ 34 h 57"/>
                <a:gd name="T10" fmla="*/ 28 w 28"/>
                <a:gd name="T11" fmla="*/ 29 h 57"/>
                <a:gd name="T12" fmla="*/ 0 w 28"/>
                <a:gd name="T13" fmla="*/ 0 h 57"/>
                <a:gd name="T14" fmla="*/ 0 w 28"/>
                <a:gd name="T15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7">
                  <a:moveTo>
                    <a:pt x="0" y="12"/>
                  </a:moveTo>
                  <a:lnTo>
                    <a:pt x="14" y="29"/>
                  </a:lnTo>
                  <a:lnTo>
                    <a:pt x="0" y="43"/>
                  </a:lnTo>
                  <a:lnTo>
                    <a:pt x="0" y="57"/>
                  </a:lnTo>
                  <a:lnTo>
                    <a:pt x="21" y="34"/>
                  </a:lnTo>
                  <a:lnTo>
                    <a:pt x="28" y="29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2" name="Slide Number Placeholder 2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16" name="Oval 93"/>
          <p:cNvSpPr/>
          <p:nvPr/>
        </p:nvSpPr>
        <p:spPr>
          <a:xfrm>
            <a:off x="8165114" y="3496192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48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965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447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592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41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8894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376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185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7" name="Oval 94"/>
          <p:cNvSpPr/>
          <p:nvPr/>
        </p:nvSpPr>
        <p:spPr>
          <a:xfrm>
            <a:off x="9602221" y="3510569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48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965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447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592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41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8894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376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185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8" name="Straight Connector 100"/>
          <p:cNvCxnSpPr>
            <a:stCxn id="120" idx="4"/>
          </p:cNvCxnSpPr>
          <p:nvPr/>
        </p:nvCxnSpPr>
        <p:spPr>
          <a:xfrm>
            <a:off x="9692221" y="3183544"/>
            <a:ext cx="0" cy="3270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03"/>
          <p:cNvCxnSpPr/>
          <p:nvPr/>
        </p:nvCxnSpPr>
        <p:spPr>
          <a:xfrm rot="16200000" flipV="1">
            <a:off x="9246055" y="2192149"/>
            <a:ext cx="505676" cy="397114"/>
          </a:xfrm>
          <a:prstGeom prst="bentConnector2">
            <a:avLst/>
          </a:prstGeom>
          <a:ln w="19050">
            <a:solidFill>
              <a:schemeClr val="accent2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07"/>
          <p:cNvSpPr/>
          <p:nvPr/>
        </p:nvSpPr>
        <p:spPr>
          <a:xfrm>
            <a:off x="9422221" y="2643544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2148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042965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64447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8592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607412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128894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650376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171859" algn="l" defTabSz="1042965" rtl="0" eaLnBrk="1" latinLnBrk="0" hangingPunct="1">
              <a:defRPr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1" name="Group 139"/>
          <p:cNvGrpSpPr/>
          <p:nvPr/>
        </p:nvGrpSpPr>
        <p:grpSpPr>
          <a:xfrm>
            <a:off x="9523126" y="2734025"/>
            <a:ext cx="360000" cy="314569"/>
            <a:chOff x="12731595" y="1089393"/>
            <a:chExt cx="830263" cy="725490"/>
          </a:xfrm>
          <a:solidFill>
            <a:schemeClr val="bg1"/>
          </a:solidFill>
          <a:effectLst/>
        </p:grpSpPr>
        <p:sp>
          <p:nvSpPr>
            <p:cNvPr id="123" name="Freeform 19"/>
            <p:cNvSpPr>
              <a:spLocks noEditPoints="1"/>
            </p:cNvSpPr>
            <p:nvPr/>
          </p:nvSpPr>
          <p:spPr bwMode="auto">
            <a:xfrm>
              <a:off x="12731595" y="1089393"/>
              <a:ext cx="830263" cy="725490"/>
            </a:xfrm>
            <a:custGeom>
              <a:avLst/>
              <a:gdLst>
                <a:gd name="T0" fmla="*/ 234 w 267"/>
                <a:gd name="T1" fmla="*/ 42 h 233"/>
                <a:gd name="T2" fmla="*/ 197 w 267"/>
                <a:gd name="T3" fmla="*/ 42 h 233"/>
                <a:gd name="T4" fmla="*/ 145 w 267"/>
                <a:gd name="T5" fmla="*/ 12 h 233"/>
                <a:gd name="T6" fmla="*/ 145 w 267"/>
                <a:gd name="T7" fmla="*/ 11 h 233"/>
                <a:gd name="T8" fmla="*/ 134 w 267"/>
                <a:gd name="T9" fmla="*/ 0 h 233"/>
                <a:gd name="T10" fmla="*/ 122 w 267"/>
                <a:gd name="T11" fmla="*/ 11 h 233"/>
                <a:gd name="T12" fmla="*/ 122 w 267"/>
                <a:gd name="T13" fmla="*/ 11 h 233"/>
                <a:gd name="T14" fmla="*/ 70 w 267"/>
                <a:gd name="T15" fmla="*/ 42 h 233"/>
                <a:gd name="T16" fmla="*/ 34 w 267"/>
                <a:gd name="T17" fmla="*/ 42 h 233"/>
                <a:gd name="T18" fmla="*/ 0 w 267"/>
                <a:gd name="T19" fmla="*/ 76 h 233"/>
                <a:gd name="T20" fmla="*/ 0 w 267"/>
                <a:gd name="T21" fmla="*/ 200 h 233"/>
                <a:gd name="T22" fmla="*/ 34 w 267"/>
                <a:gd name="T23" fmla="*/ 233 h 233"/>
                <a:gd name="T24" fmla="*/ 234 w 267"/>
                <a:gd name="T25" fmla="*/ 233 h 233"/>
                <a:gd name="T26" fmla="*/ 267 w 267"/>
                <a:gd name="T27" fmla="*/ 200 h 233"/>
                <a:gd name="T28" fmla="*/ 267 w 267"/>
                <a:gd name="T29" fmla="*/ 76 h 233"/>
                <a:gd name="T30" fmla="*/ 234 w 267"/>
                <a:gd name="T31" fmla="*/ 42 h 233"/>
                <a:gd name="T32" fmla="*/ 123 w 267"/>
                <a:gd name="T33" fmla="*/ 16 h 233"/>
                <a:gd name="T34" fmla="*/ 134 w 267"/>
                <a:gd name="T35" fmla="*/ 23 h 233"/>
                <a:gd name="T36" fmla="*/ 144 w 267"/>
                <a:gd name="T37" fmla="*/ 16 h 233"/>
                <a:gd name="T38" fmla="*/ 189 w 267"/>
                <a:gd name="T39" fmla="*/ 42 h 233"/>
                <a:gd name="T40" fmla="*/ 78 w 267"/>
                <a:gd name="T41" fmla="*/ 42 h 233"/>
                <a:gd name="T42" fmla="*/ 123 w 267"/>
                <a:gd name="T43" fmla="*/ 16 h 233"/>
                <a:gd name="T44" fmla="*/ 247 w 267"/>
                <a:gd name="T45" fmla="*/ 200 h 233"/>
                <a:gd name="T46" fmla="*/ 234 w 267"/>
                <a:gd name="T47" fmla="*/ 213 h 233"/>
                <a:gd name="T48" fmla="*/ 34 w 267"/>
                <a:gd name="T49" fmla="*/ 213 h 233"/>
                <a:gd name="T50" fmla="*/ 20 w 267"/>
                <a:gd name="T51" fmla="*/ 200 h 233"/>
                <a:gd name="T52" fmla="*/ 20 w 267"/>
                <a:gd name="T53" fmla="*/ 76 h 233"/>
                <a:gd name="T54" fmla="*/ 34 w 267"/>
                <a:gd name="T55" fmla="*/ 62 h 233"/>
                <a:gd name="T56" fmla="*/ 234 w 267"/>
                <a:gd name="T57" fmla="*/ 62 h 233"/>
                <a:gd name="T58" fmla="*/ 247 w 267"/>
                <a:gd name="T59" fmla="*/ 76 h 233"/>
                <a:gd name="T60" fmla="*/ 247 w 267"/>
                <a:gd name="T61" fmla="*/ 20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233">
                  <a:moveTo>
                    <a:pt x="234" y="42"/>
                  </a:moveTo>
                  <a:cubicBezTo>
                    <a:pt x="197" y="42"/>
                    <a:pt x="197" y="42"/>
                    <a:pt x="197" y="42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5" y="5"/>
                    <a:pt x="140" y="0"/>
                    <a:pt x="134" y="0"/>
                  </a:cubicBezTo>
                  <a:cubicBezTo>
                    <a:pt x="127" y="0"/>
                    <a:pt x="122" y="5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15" y="42"/>
                    <a:pt x="0" y="57"/>
                    <a:pt x="0" y="76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8"/>
                    <a:pt x="15" y="233"/>
                    <a:pt x="34" y="233"/>
                  </a:cubicBezTo>
                  <a:cubicBezTo>
                    <a:pt x="234" y="233"/>
                    <a:pt x="234" y="233"/>
                    <a:pt x="234" y="233"/>
                  </a:cubicBezTo>
                  <a:cubicBezTo>
                    <a:pt x="252" y="233"/>
                    <a:pt x="267" y="218"/>
                    <a:pt x="267" y="200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7" y="57"/>
                    <a:pt x="252" y="42"/>
                    <a:pt x="234" y="42"/>
                  </a:cubicBezTo>
                  <a:close/>
                  <a:moveTo>
                    <a:pt x="123" y="16"/>
                  </a:moveTo>
                  <a:cubicBezTo>
                    <a:pt x="125" y="20"/>
                    <a:pt x="129" y="23"/>
                    <a:pt x="134" y="23"/>
                  </a:cubicBezTo>
                  <a:cubicBezTo>
                    <a:pt x="138" y="23"/>
                    <a:pt x="142" y="20"/>
                    <a:pt x="144" y="16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78" y="42"/>
                    <a:pt x="78" y="42"/>
                    <a:pt x="78" y="42"/>
                  </a:cubicBezTo>
                  <a:lnTo>
                    <a:pt x="123" y="16"/>
                  </a:lnTo>
                  <a:close/>
                  <a:moveTo>
                    <a:pt x="247" y="200"/>
                  </a:moveTo>
                  <a:cubicBezTo>
                    <a:pt x="247" y="207"/>
                    <a:pt x="241" y="213"/>
                    <a:pt x="234" y="213"/>
                  </a:cubicBezTo>
                  <a:cubicBezTo>
                    <a:pt x="34" y="213"/>
                    <a:pt x="34" y="213"/>
                    <a:pt x="34" y="213"/>
                  </a:cubicBezTo>
                  <a:cubicBezTo>
                    <a:pt x="26" y="213"/>
                    <a:pt x="20" y="207"/>
                    <a:pt x="20" y="200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68"/>
                    <a:pt x="26" y="62"/>
                    <a:pt x="34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41" y="62"/>
                    <a:pt x="247" y="68"/>
                    <a:pt x="247" y="76"/>
                  </a:cubicBezTo>
                  <a:lnTo>
                    <a:pt x="24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2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65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47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29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12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894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376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859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124" name="Freeform 20"/>
            <p:cNvSpPr>
              <a:spLocks/>
            </p:cNvSpPr>
            <p:nvPr/>
          </p:nvSpPr>
          <p:spPr bwMode="auto">
            <a:xfrm>
              <a:off x="13116822" y="1456106"/>
              <a:ext cx="317499" cy="242888"/>
            </a:xfrm>
            <a:custGeom>
              <a:avLst/>
              <a:gdLst>
                <a:gd name="T0" fmla="*/ 200 w 200"/>
                <a:gd name="T1" fmla="*/ 153 h 153"/>
                <a:gd name="T2" fmla="*/ 200 w 200"/>
                <a:gd name="T3" fmla="*/ 0 h 153"/>
                <a:gd name="T4" fmla="*/ 0 w 200"/>
                <a:gd name="T5" fmla="*/ 153 h 153"/>
                <a:gd name="T6" fmla="*/ 200 w 200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" h="153">
                  <a:moveTo>
                    <a:pt x="200" y="153"/>
                  </a:moveTo>
                  <a:lnTo>
                    <a:pt x="200" y="0"/>
                  </a:lnTo>
                  <a:lnTo>
                    <a:pt x="0" y="153"/>
                  </a:lnTo>
                  <a:lnTo>
                    <a:pt x="200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2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65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47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29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12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894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376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859" algn="l" defTabSz="104296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122" name="TextBox 158"/>
          <p:cNvSpPr txBox="1"/>
          <p:nvPr/>
        </p:nvSpPr>
        <p:spPr>
          <a:xfrm>
            <a:off x="8235343" y="1836817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 marL="0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2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65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47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29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12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894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376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859" algn="l" defTabSz="104296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600" b="1" dirty="0">
                <a:latin typeface="+mj-lt"/>
              </a:rPr>
              <a:t>Sprint 6</a:t>
            </a:r>
            <a:endParaRPr lang="id-ID" sz="1600" b="1" dirty="0">
              <a:latin typeface="+mj-lt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434894" y="2065702"/>
            <a:ext cx="224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800" dirty="0" smtClean="0">
                <a:solidFill>
                  <a:schemeClr val="tx2"/>
                </a:solidFill>
              </a:rPr>
              <a:t>Déploiement de l’assistante</a:t>
            </a:r>
            <a:endParaRPr lang="id-ID" sz="1800" dirty="0">
              <a:solidFill>
                <a:schemeClr val="tx2"/>
              </a:solidFill>
            </a:endParaRPr>
          </a:p>
        </p:txBody>
      </p:sp>
      <p:pic>
        <p:nvPicPr>
          <p:cNvPr id="1026" name="Picture 2" descr="RÃ©sultat de recherche d'images pour &quot;eye icon powerpoint whit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85" y="2631505"/>
            <a:ext cx="482451" cy="48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5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28" grpId="0" animBg="1"/>
      <p:bldP spid="35" grpId="0" animBg="1"/>
      <p:bldP spid="36" grpId="0" animBg="1"/>
      <p:bldP spid="37" grpId="0" animBg="1"/>
      <p:bldP spid="42" grpId="0" animBg="1"/>
      <p:bldP spid="47" grpId="0" animBg="1"/>
      <p:bldP spid="57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1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2913" y="5712389"/>
            <a:ext cx="157388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25">
            <a:extLst>
              <a:ext uri="{FF2B5EF4-FFF2-40B4-BE49-F238E27FC236}">
                <a16:creationId xmlns:a16="http://schemas.microsoft.com/office/drawing/2014/main" id="{51BC07A7-AD37-4636-AB68-8F63F5379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88" y="4575016"/>
            <a:ext cx="799281" cy="799281"/>
          </a:xfrm>
          <a:prstGeom prst="rect">
            <a:avLst/>
          </a:prstGeom>
        </p:spPr>
      </p:pic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194" name="Picture 2" descr="https://scontent.ftun3-1.fna.fbcdn.net/v/t1.15752-9/49175728_805202993161729_5466005165934903296_n.png?_nc_cat=110&amp;_nc_ht=scontent.ftun3-1.fna&amp;oh=a4d075dc36c85b88dad27fde99f9b226&amp;oe=5D57D0B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9" y="1629594"/>
            <a:ext cx="3811154" cy="254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content.ftun3-1.fna.fbcdn.net/v/t1.15752-9/61105831_663565180722800_6282655362902392832_n.png?_nc_cat=101&amp;_nc_ht=scontent.ftun3-1.fna&amp;oh=d71328da661fccc1ddccdd26fb18bf3d&amp;oe=5D9C94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986" y="420117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scontent.ftun3-1.fna.fbcdn.net/v/t1.15752-9/61333887_293737238246071_1524087295517392896_n.png?_nc_cat=109&amp;_nc_ht=scontent.ftun3-1.fna&amp;oh=5ffe952d0e1268357323eb7329aa0944&amp;oe=5D95D3A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0" y="2375170"/>
            <a:ext cx="284797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scontent.ftun3-1.fna.fbcdn.net/v/t1.15752-9/61168419_373273730199254_7359494725906202624_n.png?_nc_cat=110&amp;_nc_ht=scontent.ftun3-1.fna&amp;oh=6f1dc7039ef6c8eef9194eb27054e835&amp;oe=5D60559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26" y="4535477"/>
            <a:ext cx="1684552" cy="16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scontent.ftun3-1.fna.fbcdn.net/v/t1.15752-9/61193486_855210451513872_1760116523189403648_n.png?_nc_cat=109&amp;_nc_ht=scontent.ftun3-1.fna&amp;oh=02b198d60383d606d16f7dd15fda6a12&amp;oe=5D618ED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52" y="4453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Image associÃ©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01" y="1891204"/>
            <a:ext cx="2393483" cy="217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14535" y="1257732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i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Choix Technologiques</a:t>
            </a:r>
            <a:endParaRPr lang="fr-FR" sz="2800" b="1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4" name="demoassistantevi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0790" y="161883"/>
            <a:ext cx="6435179" cy="64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>
            <a:off x="2566814" y="1557586"/>
            <a:ext cx="5080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Démonstration de l’application </a:t>
            </a:r>
          </a:p>
          <a:p>
            <a:r>
              <a:rPr lang="fr-FR" sz="2400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b="1" i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Android</a:t>
            </a:r>
          </a:p>
          <a:p>
            <a:r>
              <a:rPr lang="fr-FR" sz="2400" b="1" i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2400" b="1" i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-Web </a:t>
            </a:r>
          </a:p>
          <a:p>
            <a:r>
              <a:rPr lang="fr-FR" sz="2400" dirty="0"/>
              <a:t> </a:t>
            </a:r>
            <a:r>
              <a:rPr lang="fr-FR" sz="2400" dirty="0" smtClean="0"/>
              <a:t>    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1591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>
            <a:endCxn id="196" idx="1"/>
          </p:cNvCxnSpPr>
          <p:nvPr/>
        </p:nvCxnSpPr>
        <p:spPr>
          <a:xfrm>
            <a:off x="-12398" y="3326403"/>
            <a:ext cx="3371300" cy="8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3358902" y="2952717"/>
            <a:ext cx="4896544" cy="76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65" tIns="55865" rIns="55865" bIns="55865" anchor="ctr" anchorCtr="0">
            <a:noAutofit/>
          </a:bodyPr>
          <a:lstStyle/>
          <a:p>
            <a:pPr>
              <a:buClr>
                <a:schemeClr val="dk2"/>
              </a:buClr>
              <a:buSzPts val="3700"/>
            </a:pPr>
            <a:r>
              <a:rPr lang="fr" sz="2700" b="1" dirty="0">
                <a:solidFill>
                  <a:schemeClr val="dk2"/>
                </a:solidFill>
                <a:latin typeface="Oswald"/>
                <a:sym typeface="Oswald"/>
              </a:rPr>
              <a:t>Conclusion et perspectives </a:t>
            </a:r>
            <a:endParaRPr sz="2700" dirty="0"/>
          </a:p>
        </p:txBody>
      </p:sp>
      <p:cxnSp>
        <p:nvCxnSpPr>
          <p:cNvPr id="197" name="Shape 197"/>
          <p:cNvCxnSpPr>
            <a:stCxn id="196" idx="3"/>
          </p:cNvCxnSpPr>
          <p:nvPr/>
        </p:nvCxnSpPr>
        <p:spPr>
          <a:xfrm>
            <a:off x="8255446" y="3335206"/>
            <a:ext cx="3966163" cy="284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/>
          <p:nvPr/>
        </p:nvSpPr>
        <p:spPr>
          <a:xfrm>
            <a:off x="1464343" y="3011464"/>
            <a:ext cx="616720" cy="63374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fr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</p:spPr>
        <p:txBody>
          <a:bodyPr spcFirstLastPara="1" wrap="square" lIns="124164" tIns="124164" rIns="124164" bIns="124164" anchor="ctr" anchorCtr="0">
            <a:noAutofit/>
          </a:bodyPr>
          <a:lstStyle/>
          <a:p>
            <a:fld id="{00000000-1234-1234-1234-123412341234}" type="slidenum">
              <a:rPr lang="fr"/>
              <a:pPr/>
              <a:t>29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>
            <a:endCxn id="196" idx="1"/>
          </p:cNvCxnSpPr>
          <p:nvPr/>
        </p:nvCxnSpPr>
        <p:spPr>
          <a:xfrm>
            <a:off x="-12398" y="3326403"/>
            <a:ext cx="3371300" cy="880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3358902" y="2952717"/>
            <a:ext cx="3600400" cy="764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65" tIns="55865" rIns="55865" bIns="55865" anchor="ctr" anchorCtr="0">
            <a:noAutofit/>
          </a:bodyPr>
          <a:lstStyle/>
          <a:p>
            <a:pPr>
              <a:buClr>
                <a:schemeClr val="dk2"/>
              </a:buClr>
              <a:buSzPts val="3700"/>
            </a:pPr>
            <a:r>
              <a:rPr lang="fr" sz="2700" b="1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Contexte du projet</a:t>
            </a:r>
            <a:endParaRPr sz="2700" dirty="0"/>
          </a:p>
        </p:txBody>
      </p:sp>
      <p:cxnSp>
        <p:nvCxnSpPr>
          <p:cNvPr id="197" name="Shape 197"/>
          <p:cNvCxnSpPr>
            <a:stCxn id="196" idx="3"/>
          </p:cNvCxnSpPr>
          <p:nvPr/>
        </p:nvCxnSpPr>
        <p:spPr>
          <a:xfrm>
            <a:off x="6959302" y="3335206"/>
            <a:ext cx="5262307" cy="284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/>
          <p:nvPr/>
        </p:nvSpPr>
        <p:spPr>
          <a:xfrm>
            <a:off x="1464343" y="3011464"/>
            <a:ext cx="616720" cy="633747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fr" sz="44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11407560" y="6334601"/>
            <a:ext cx="731505" cy="524922"/>
          </a:xfrm>
          <a:prstGeom prst="rect">
            <a:avLst/>
          </a:prstGeom>
        </p:spPr>
        <p:txBody>
          <a:bodyPr spcFirstLastPara="1" wrap="square" lIns="124164" tIns="124164" rIns="124164" bIns="124164" anchor="ctr" anchorCtr="0">
            <a:noAutofit/>
          </a:bodyPr>
          <a:lstStyle/>
          <a:p>
            <a:fld id="{00000000-1234-1234-1234-123412341234}" type="slidenum">
              <a:rPr lang="fr"/>
              <a:pPr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41" name="Shape 1556"/>
          <p:cNvSpPr/>
          <p:nvPr/>
        </p:nvSpPr>
        <p:spPr>
          <a:xfrm>
            <a:off x="4295006" y="1197546"/>
            <a:ext cx="31499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68718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 rtl="0"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0242" name="Picture 2" descr="RÃ©sultat de recherche d'images pour &quot;recherch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5" y="2421682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utoShape 105"/>
          <p:cNvSpPr>
            <a:spLocks/>
          </p:cNvSpPr>
          <p:nvPr/>
        </p:nvSpPr>
        <p:spPr bwMode="auto">
          <a:xfrm>
            <a:off x="3162913" y="2637706"/>
            <a:ext cx="648072" cy="5848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91" y="17891"/>
                </a:moveTo>
                <a:cubicBezTo>
                  <a:pt x="21461" y="18164"/>
                  <a:pt x="21599" y="18475"/>
                  <a:pt x="21599" y="18824"/>
                </a:cubicBezTo>
                <a:cubicBezTo>
                  <a:pt x="21599" y="19176"/>
                  <a:pt x="21461" y="19490"/>
                  <a:pt x="21191" y="19760"/>
                </a:cubicBezTo>
                <a:lnTo>
                  <a:pt x="19784" y="21192"/>
                </a:lnTo>
                <a:cubicBezTo>
                  <a:pt x="19514" y="21465"/>
                  <a:pt x="19196" y="21599"/>
                  <a:pt x="18829" y="21599"/>
                </a:cubicBezTo>
                <a:cubicBezTo>
                  <a:pt x="18465" y="21599"/>
                  <a:pt x="18150" y="21465"/>
                  <a:pt x="17889" y="21192"/>
                </a:cubicBezTo>
                <a:lnTo>
                  <a:pt x="10800" y="14101"/>
                </a:lnTo>
                <a:lnTo>
                  <a:pt x="3684" y="21192"/>
                </a:lnTo>
                <a:cubicBezTo>
                  <a:pt x="3410" y="21465"/>
                  <a:pt x="3099" y="21599"/>
                  <a:pt x="2749" y="21599"/>
                </a:cubicBezTo>
                <a:cubicBezTo>
                  <a:pt x="2397" y="21599"/>
                  <a:pt x="2083" y="21465"/>
                  <a:pt x="1815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1"/>
                  <a:pt x="135" y="18164"/>
                  <a:pt x="408" y="17891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89" y="407"/>
                </a:lnTo>
                <a:cubicBezTo>
                  <a:pt x="18159" y="135"/>
                  <a:pt x="18476" y="0"/>
                  <a:pt x="18838" y="0"/>
                </a:cubicBezTo>
                <a:cubicBezTo>
                  <a:pt x="19196" y="0"/>
                  <a:pt x="19514" y="134"/>
                  <a:pt x="19784" y="407"/>
                </a:cubicBezTo>
                <a:lnTo>
                  <a:pt x="21191" y="1815"/>
                </a:lnTo>
                <a:cubicBezTo>
                  <a:pt x="21461" y="2082"/>
                  <a:pt x="21599" y="2402"/>
                  <a:pt x="21599" y="2769"/>
                </a:cubicBezTo>
                <a:cubicBezTo>
                  <a:pt x="21599" y="3133"/>
                  <a:pt x="21461" y="3447"/>
                  <a:pt x="21191" y="3708"/>
                </a:cubicBezTo>
                <a:lnTo>
                  <a:pt x="14043" y="10869"/>
                </a:lnTo>
                <a:lnTo>
                  <a:pt x="21191" y="1789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10244" name="Picture 4" descr="https://scontent.ftun11-1.fna.fbcdn.net/v/t1.15752-9/61145033_431725634294289_1507515043946692608_n.png?_nc_cat=103&amp;_nc_ht=scontent.ftun11-1.fna&amp;oh=526ad769af7da50c709033576c28c905&amp;oe=5D5218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45" y="3033306"/>
            <a:ext cx="3833627" cy="32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utoShape 39"/>
          <p:cNvSpPr>
            <a:spLocks/>
          </p:cNvSpPr>
          <p:nvPr/>
        </p:nvSpPr>
        <p:spPr bwMode="auto">
          <a:xfrm>
            <a:off x="7741885" y="3033306"/>
            <a:ext cx="792088" cy="563580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38082" tIns="38082" rIns="38082" bIns="38082" anchor="ctr"/>
          <a:lstStyle/>
          <a:p>
            <a:pPr defTabSz="342732">
              <a:defRPr/>
            </a:pPr>
            <a:endParaRPr lang="es-ES" sz="2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>
                        <a:lumMod val="95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1" name="Shape 1556"/>
          <p:cNvSpPr/>
          <p:nvPr/>
        </p:nvSpPr>
        <p:spPr>
          <a:xfrm>
            <a:off x="4055359" y="1197546"/>
            <a:ext cx="36291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68718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 rtl="0"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Perspectives</a:t>
            </a: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1026" name="Picture 2" descr="RÃ©sultat de recherche d'images pour &quot;perspectives de chatbo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10" y="2297283"/>
            <a:ext cx="7100833" cy="39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062758" y="837506"/>
            <a:ext cx="8064896" cy="554461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270669" y="477466"/>
            <a:ext cx="9937105" cy="6048672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50590" y="261442"/>
            <a:ext cx="11161240" cy="6480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1266" name="Picture 2" descr="https://scontent.ftun11-1.fna.fbcdn.net/v/t1.15752-9/50745382_363652784452885_3699421255221379072_n.png?_nc_cat=102&amp;_nc_ht=scontent.ftun11-1.fna&amp;oh=39b0f90dde84cd33bee81415a86443d6&amp;oe=5D6073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2719226"/>
            <a:ext cx="3096344" cy="21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/>
          <p:cNvGrpSpPr/>
          <p:nvPr/>
        </p:nvGrpSpPr>
        <p:grpSpPr>
          <a:xfrm>
            <a:off x="-409108" y="-26590"/>
            <a:ext cx="14880130" cy="939034"/>
            <a:chOff x="-409108" y="-26590"/>
            <a:chExt cx="14880130" cy="939034"/>
          </a:xfrm>
        </p:grpSpPr>
        <p:grpSp>
          <p:nvGrpSpPr>
            <p:cNvPr id="82" name="Groupe 43"/>
            <p:cNvGrpSpPr/>
            <p:nvPr/>
          </p:nvGrpSpPr>
          <p:grpSpPr>
            <a:xfrm>
              <a:off x="-409108" y="-26590"/>
              <a:ext cx="12599520" cy="939034"/>
              <a:chOff x="19731" y="6509"/>
              <a:chExt cx="11764107" cy="939034"/>
            </a:xfrm>
          </p:grpSpPr>
          <p:sp>
            <p:nvSpPr>
              <p:cNvPr id="84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85" name="Groupe 42"/>
              <p:cNvGrpSpPr/>
              <p:nvPr/>
            </p:nvGrpSpPr>
            <p:grpSpPr>
              <a:xfrm>
                <a:off x="19731" y="6509"/>
                <a:ext cx="11668857" cy="939034"/>
                <a:chOff x="19731" y="6509"/>
                <a:chExt cx="11668857" cy="939034"/>
              </a:xfrm>
            </p:grpSpPr>
            <p:sp>
              <p:nvSpPr>
                <p:cNvPr id="86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7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8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9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0" name="TextBox 17"/>
                <p:cNvSpPr txBox="1"/>
                <p:nvPr/>
              </p:nvSpPr>
              <p:spPr>
                <a:xfrm>
                  <a:off x="19731" y="159980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1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2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93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108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9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94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106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7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95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104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5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96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102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3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97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00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1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98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9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83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2052" name="Picture 4" descr="RÃ©sultat de recherche d'images pour &quot;images de recherch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834">
            <a:off x="2240595" y="1286729"/>
            <a:ext cx="2902998" cy="203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Ã©sultat de recherche d'images pour &quot;images d'Ã©puisement de recherch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4658">
            <a:off x="4593447" y="4149874"/>
            <a:ext cx="62388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65" y="1239958"/>
            <a:ext cx="3973811" cy="2354517"/>
          </a:xfrm>
          <a:prstGeom prst="rect">
            <a:avLst/>
          </a:prstGeom>
        </p:spPr>
      </p:pic>
      <p:pic>
        <p:nvPicPr>
          <p:cNvPr id="2056" name="Picture 8" descr="RÃ©sultat de recherche d'images pour &quot;point d'interrogatio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80" y="3501802"/>
            <a:ext cx="2584459" cy="25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e 80"/>
          <p:cNvGrpSpPr/>
          <p:nvPr/>
        </p:nvGrpSpPr>
        <p:grpSpPr>
          <a:xfrm>
            <a:off x="-409108" y="-26590"/>
            <a:ext cx="14880130" cy="939034"/>
            <a:chOff x="-409108" y="-26590"/>
            <a:chExt cx="14880130" cy="939034"/>
          </a:xfrm>
        </p:grpSpPr>
        <p:grpSp>
          <p:nvGrpSpPr>
            <p:cNvPr id="82" name="Groupe 43"/>
            <p:cNvGrpSpPr/>
            <p:nvPr/>
          </p:nvGrpSpPr>
          <p:grpSpPr>
            <a:xfrm>
              <a:off x="-409108" y="-26590"/>
              <a:ext cx="12599520" cy="939034"/>
              <a:chOff x="19731" y="6509"/>
              <a:chExt cx="11764107" cy="939034"/>
            </a:xfrm>
          </p:grpSpPr>
          <p:sp>
            <p:nvSpPr>
              <p:cNvPr id="84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85" name="Groupe 42"/>
              <p:cNvGrpSpPr/>
              <p:nvPr/>
            </p:nvGrpSpPr>
            <p:grpSpPr>
              <a:xfrm>
                <a:off x="19731" y="6509"/>
                <a:ext cx="11668857" cy="939034"/>
                <a:chOff x="19731" y="6509"/>
                <a:chExt cx="11668857" cy="939034"/>
              </a:xfrm>
            </p:grpSpPr>
            <p:sp>
              <p:nvSpPr>
                <p:cNvPr id="86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7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8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9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0" name="TextBox 17"/>
                <p:cNvSpPr txBox="1"/>
                <p:nvPr/>
              </p:nvSpPr>
              <p:spPr>
                <a:xfrm>
                  <a:off x="19731" y="159980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1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2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93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108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9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94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106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7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95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104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5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96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102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3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97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00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01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98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99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83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36" name="Image 110" descr="1537932133588051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1070" y="2997746"/>
            <a:ext cx="2103120" cy="328422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778614" y="2421682"/>
            <a:ext cx="57099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??!</a:t>
            </a:r>
          </a:p>
          <a:p>
            <a:endParaRPr lang="fr-FR" dirty="0"/>
          </a:p>
        </p:txBody>
      </p:sp>
      <p:pic>
        <p:nvPicPr>
          <p:cNvPr id="38" name="Picture 8" descr="RÃ©sultat de recherche d'images pour &quot;documents administratif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30" y="4242502"/>
            <a:ext cx="3631958" cy="17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RÃ©sultat de recherche d'images pour &quot;localisati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459" y="219764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RÃ©sultat de recherche d'images pour &quot;certificat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44" y="1143256"/>
            <a:ext cx="1763167" cy="117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RÃ©sultat de recherche d'images pour &quot;emploi du temps&quot;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391" y="2421682"/>
            <a:ext cx="2496454" cy="112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associÃ©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71" y="3933850"/>
            <a:ext cx="1543565" cy="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RÃ©sultat de recherche d'images pour &quot;scolaritÃ©&quot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84" y="5321859"/>
            <a:ext cx="1368152" cy="9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44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4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43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2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3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5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6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7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0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1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8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13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4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9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16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17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2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19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0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5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2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3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5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2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33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</a:p>
                <a:p>
                  <a:pPr algn="ctr"/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5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3074" name="Picture 2" descr="RÃ©sultat de recherche d'images pour &quot;ibm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25" y="1257424"/>
            <a:ext cx="26670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chatbo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7" y="2761203"/>
            <a:ext cx="2895255" cy="168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Ã©sultat de recherche d'images pour &quot;chatbot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82853" y="2853236"/>
            <a:ext cx="3205831" cy="16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Ã©sultat de recherche d'images pour &quot;reconnaissance visuelle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50" y="4678457"/>
            <a:ext cx="3352593" cy="165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associÃ©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28" y="4790213"/>
            <a:ext cx="3113438" cy="12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6614" y="4360291"/>
            <a:ext cx="285591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1" name="Connecteur droit 100"/>
          <p:cNvCxnSpPr/>
          <p:nvPr/>
        </p:nvCxnSpPr>
        <p:spPr>
          <a:xfrm>
            <a:off x="6743278" y="1125538"/>
            <a:ext cx="72008" cy="57340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RÃ©sultat de recherche d'images pour &quot;satisfaction client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74" y="1282074"/>
            <a:ext cx="5318362" cy="26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gagner du temp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952" y="139686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service rapid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904" y="4501831"/>
            <a:ext cx="2078153" cy="21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26590"/>
            <a:ext cx="14928545" cy="939034"/>
            <a:chOff x="-457523" y="-26590"/>
            <a:chExt cx="14928545" cy="939034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26590"/>
              <a:ext cx="12647935" cy="939034"/>
              <a:chOff x="-25474" y="6509"/>
              <a:chExt cx="11809312" cy="93903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6509"/>
                <a:ext cx="11714062" cy="939034"/>
                <a:chOff x="-25474" y="6509"/>
                <a:chExt cx="11714062" cy="939034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66814" y="6509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190550" y="1197546"/>
            <a:ext cx="37884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Besoins fonctionnels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1774858"/>
            <a:ext cx="8556977" cy="5053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-457523" y="-74127"/>
            <a:ext cx="14928545" cy="986571"/>
            <a:chOff x="-457523" y="-74127"/>
            <a:chExt cx="14928545" cy="986571"/>
          </a:xfrm>
        </p:grpSpPr>
        <p:grpSp>
          <p:nvGrpSpPr>
            <p:cNvPr id="3" name="Groupe 43"/>
            <p:cNvGrpSpPr/>
            <p:nvPr/>
          </p:nvGrpSpPr>
          <p:grpSpPr>
            <a:xfrm>
              <a:off x="-457523" y="-74127"/>
              <a:ext cx="12647935" cy="986571"/>
              <a:chOff x="-25474" y="-41028"/>
              <a:chExt cx="11809312" cy="986571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9127951" y="6509"/>
                <a:ext cx="2655887" cy="898525"/>
              </a:xfrm>
              <a:custGeom>
                <a:avLst/>
                <a:gdLst>
                  <a:gd name="T0" fmla="*/ 1404 w 1673"/>
                  <a:gd name="T1" fmla="*/ 0 h 566"/>
                  <a:gd name="T2" fmla="*/ 0 w 1673"/>
                  <a:gd name="T3" fmla="*/ 0 h 566"/>
                  <a:gd name="T4" fmla="*/ 269 w 1673"/>
                  <a:gd name="T5" fmla="*/ 279 h 566"/>
                  <a:gd name="T6" fmla="*/ 0 w 1673"/>
                  <a:gd name="T7" fmla="*/ 566 h 566"/>
                  <a:gd name="T8" fmla="*/ 1404 w 1673"/>
                  <a:gd name="T9" fmla="*/ 566 h 566"/>
                  <a:gd name="T10" fmla="*/ 1673 w 1673"/>
                  <a:gd name="T11" fmla="*/ 279 h 566"/>
                  <a:gd name="T12" fmla="*/ 1404 w 1673"/>
                  <a:gd name="T13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3" h="566">
                    <a:moveTo>
                      <a:pt x="1404" y="0"/>
                    </a:moveTo>
                    <a:lnTo>
                      <a:pt x="0" y="0"/>
                    </a:lnTo>
                    <a:lnTo>
                      <a:pt x="269" y="279"/>
                    </a:lnTo>
                    <a:lnTo>
                      <a:pt x="0" y="566"/>
                    </a:lnTo>
                    <a:lnTo>
                      <a:pt x="1404" y="566"/>
                    </a:lnTo>
                    <a:lnTo>
                      <a:pt x="1673" y="279"/>
                    </a:lnTo>
                    <a:lnTo>
                      <a:pt x="1404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sz="1800"/>
              </a:p>
            </p:txBody>
          </p:sp>
          <p:grpSp>
            <p:nvGrpSpPr>
              <p:cNvPr id="6" name="Groupe 42"/>
              <p:cNvGrpSpPr/>
              <p:nvPr/>
            </p:nvGrpSpPr>
            <p:grpSpPr>
              <a:xfrm>
                <a:off x="-25474" y="-41028"/>
                <a:ext cx="11714062" cy="986571"/>
                <a:chOff x="-25474" y="-41028"/>
                <a:chExt cx="11714062" cy="986571"/>
              </a:xfrm>
            </p:grpSpPr>
            <p:sp>
              <p:nvSpPr>
                <p:cNvPr id="7" name="Freeform 2"/>
                <p:cNvSpPr>
                  <a:spLocks/>
                </p:cNvSpPr>
                <p:nvPr/>
              </p:nvSpPr>
              <p:spPr bwMode="auto">
                <a:xfrm>
                  <a:off x="4552776" y="6509"/>
                  <a:ext cx="2667000" cy="898525"/>
                </a:xfrm>
                <a:custGeom>
                  <a:avLst/>
                  <a:gdLst>
                    <a:gd name="T0" fmla="*/ 1404 w 1680"/>
                    <a:gd name="T1" fmla="*/ 0 h 566"/>
                    <a:gd name="T2" fmla="*/ 0 w 1680"/>
                    <a:gd name="T3" fmla="*/ 0 h 566"/>
                    <a:gd name="T4" fmla="*/ 276 w 1680"/>
                    <a:gd name="T5" fmla="*/ 279 h 566"/>
                    <a:gd name="T6" fmla="*/ 0 w 1680"/>
                    <a:gd name="T7" fmla="*/ 566 h 566"/>
                    <a:gd name="T8" fmla="*/ 1404 w 1680"/>
                    <a:gd name="T9" fmla="*/ 566 h 566"/>
                    <a:gd name="T10" fmla="*/ 1680 w 1680"/>
                    <a:gd name="T11" fmla="*/ 279 h 566"/>
                    <a:gd name="T12" fmla="*/ 1404 w 1680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80" h="566">
                      <a:moveTo>
                        <a:pt x="1404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404" y="566"/>
                      </a:lnTo>
                      <a:lnTo>
                        <a:pt x="1680" y="279"/>
                      </a:lnTo>
                      <a:lnTo>
                        <a:pt x="1404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8" name="Freeform 3"/>
                <p:cNvSpPr>
                  <a:spLocks/>
                </p:cNvSpPr>
                <p:nvPr/>
              </p:nvSpPr>
              <p:spPr bwMode="auto">
                <a:xfrm>
                  <a:off x="2276301" y="6509"/>
                  <a:ext cx="2643187" cy="898525"/>
                </a:xfrm>
                <a:custGeom>
                  <a:avLst/>
                  <a:gdLst>
                    <a:gd name="T0" fmla="*/ 1396 w 1665"/>
                    <a:gd name="T1" fmla="*/ 0 h 566"/>
                    <a:gd name="T2" fmla="*/ 0 w 1665"/>
                    <a:gd name="T3" fmla="*/ 0 h 566"/>
                    <a:gd name="T4" fmla="*/ 276 w 1665"/>
                    <a:gd name="T5" fmla="*/ 279 h 566"/>
                    <a:gd name="T6" fmla="*/ 0 w 1665"/>
                    <a:gd name="T7" fmla="*/ 566 h 566"/>
                    <a:gd name="T8" fmla="*/ 1396 w 1665"/>
                    <a:gd name="T9" fmla="*/ 566 h 566"/>
                    <a:gd name="T10" fmla="*/ 1665 w 1665"/>
                    <a:gd name="T11" fmla="*/ 279 h 566"/>
                    <a:gd name="T12" fmla="*/ 1396 w 1665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5" h="566">
                      <a:moveTo>
                        <a:pt x="1396" y="0"/>
                      </a:moveTo>
                      <a:lnTo>
                        <a:pt x="0" y="0"/>
                      </a:lnTo>
                      <a:lnTo>
                        <a:pt x="276" y="279"/>
                      </a:lnTo>
                      <a:lnTo>
                        <a:pt x="0" y="566"/>
                      </a:lnTo>
                      <a:lnTo>
                        <a:pt x="1396" y="566"/>
                      </a:lnTo>
                      <a:lnTo>
                        <a:pt x="1665" y="279"/>
                      </a:lnTo>
                      <a:lnTo>
                        <a:pt x="1396" y="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6851476" y="6509"/>
                  <a:ext cx="2644775" cy="898525"/>
                </a:xfrm>
                <a:custGeom>
                  <a:avLst/>
                  <a:gdLst>
                    <a:gd name="T0" fmla="*/ 1389 w 1666"/>
                    <a:gd name="T1" fmla="*/ 0 h 566"/>
                    <a:gd name="T2" fmla="*/ 0 w 1666"/>
                    <a:gd name="T3" fmla="*/ 0 h 566"/>
                    <a:gd name="T4" fmla="*/ 269 w 1666"/>
                    <a:gd name="T5" fmla="*/ 279 h 566"/>
                    <a:gd name="T6" fmla="*/ 0 w 1666"/>
                    <a:gd name="T7" fmla="*/ 566 h 566"/>
                    <a:gd name="T8" fmla="*/ 1389 w 1666"/>
                    <a:gd name="T9" fmla="*/ 566 h 566"/>
                    <a:gd name="T10" fmla="*/ 1666 w 1666"/>
                    <a:gd name="T11" fmla="*/ 279 h 566"/>
                    <a:gd name="T12" fmla="*/ 1389 w 1666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66" h="566">
                      <a:moveTo>
                        <a:pt x="1389" y="0"/>
                      </a:moveTo>
                      <a:lnTo>
                        <a:pt x="0" y="0"/>
                      </a:lnTo>
                      <a:lnTo>
                        <a:pt x="269" y="279"/>
                      </a:lnTo>
                      <a:lnTo>
                        <a:pt x="0" y="566"/>
                      </a:lnTo>
                      <a:lnTo>
                        <a:pt x="1389" y="566"/>
                      </a:lnTo>
                      <a:lnTo>
                        <a:pt x="1666" y="279"/>
                      </a:lnTo>
                      <a:lnTo>
                        <a:pt x="1389" y="0"/>
                      </a:lnTo>
                      <a:close/>
                    </a:path>
                  </a:pathLst>
                </a:cu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0" name="Freeform 13"/>
                <p:cNvSpPr>
                  <a:spLocks/>
                </p:cNvSpPr>
                <p:nvPr/>
              </p:nvSpPr>
              <p:spPr bwMode="auto">
                <a:xfrm>
                  <a:off x="368126" y="6509"/>
                  <a:ext cx="2274887" cy="898525"/>
                </a:xfrm>
                <a:custGeom>
                  <a:avLst/>
                  <a:gdLst>
                    <a:gd name="T0" fmla="*/ 0 w 1433"/>
                    <a:gd name="T1" fmla="*/ 0 h 566"/>
                    <a:gd name="T2" fmla="*/ 0 w 1433"/>
                    <a:gd name="T3" fmla="*/ 566 h 566"/>
                    <a:gd name="T4" fmla="*/ 1157 w 1433"/>
                    <a:gd name="T5" fmla="*/ 566 h 566"/>
                    <a:gd name="T6" fmla="*/ 1433 w 1433"/>
                    <a:gd name="T7" fmla="*/ 279 h 566"/>
                    <a:gd name="T8" fmla="*/ 1157 w 1433"/>
                    <a:gd name="T9" fmla="*/ 0 h 566"/>
                    <a:gd name="T10" fmla="*/ 0 w 1433"/>
                    <a:gd name="T11" fmla="*/ 0 h 566"/>
                    <a:gd name="T12" fmla="*/ 0 w 1433"/>
                    <a:gd name="T13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33" h="566">
                      <a:moveTo>
                        <a:pt x="0" y="0"/>
                      </a:moveTo>
                      <a:lnTo>
                        <a:pt x="0" y="566"/>
                      </a:lnTo>
                      <a:lnTo>
                        <a:pt x="1157" y="566"/>
                      </a:lnTo>
                      <a:lnTo>
                        <a:pt x="1433" y="279"/>
                      </a:lnTo>
                      <a:lnTo>
                        <a:pt x="115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id-ID" sz="1800"/>
                </a:p>
              </p:txBody>
            </p:sp>
            <p:sp>
              <p:nvSpPr>
                <p:cNvPr id="11" name="TextBox 17"/>
                <p:cNvSpPr txBox="1"/>
                <p:nvPr/>
              </p:nvSpPr>
              <p:spPr>
                <a:xfrm>
                  <a:off x="-25474" y="117426"/>
                  <a:ext cx="235079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Contexte du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projet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2" name="TextBox 20"/>
                <p:cNvSpPr txBox="1"/>
                <p:nvPr/>
              </p:nvSpPr>
              <p:spPr>
                <a:xfrm>
                  <a:off x="5015086" y="150525"/>
                  <a:ext cx="155442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Approche adoptée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13" name="TextBox 21"/>
                <p:cNvSpPr txBox="1"/>
                <p:nvPr/>
              </p:nvSpPr>
              <p:spPr>
                <a:xfrm>
                  <a:off x="7298151" y="261442"/>
                  <a:ext cx="13218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Réalisation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grpSp>
              <p:nvGrpSpPr>
                <p:cNvPr id="14" name="Group 22"/>
                <p:cNvGrpSpPr/>
                <p:nvPr/>
              </p:nvGrpSpPr>
              <p:grpSpPr>
                <a:xfrm>
                  <a:off x="1884188" y="117634"/>
                  <a:ext cx="652462" cy="676275"/>
                  <a:chOff x="1908175" y="3165475"/>
                  <a:chExt cx="652462" cy="676275"/>
                </a:xfrm>
              </p:grpSpPr>
              <p:sp>
                <p:nvSpPr>
                  <p:cNvPr id="29" name="Freeform 14"/>
                  <p:cNvSpPr>
                    <a:spLocks/>
                  </p:cNvSpPr>
                  <p:nvPr/>
                </p:nvSpPr>
                <p:spPr bwMode="auto">
                  <a:xfrm>
                    <a:off x="1908175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30" name="TextBox 24"/>
                  <p:cNvSpPr txBox="1"/>
                  <p:nvPr/>
                </p:nvSpPr>
                <p:spPr>
                  <a:xfrm>
                    <a:off x="2026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01</a:t>
                    </a:r>
                  </a:p>
                </p:txBody>
              </p:sp>
            </p:grpSp>
            <p:grpSp>
              <p:nvGrpSpPr>
                <p:cNvPr id="15" name="Group 25"/>
                <p:cNvGrpSpPr/>
                <p:nvPr/>
              </p:nvGrpSpPr>
              <p:grpSpPr>
                <a:xfrm>
                  <a:off x="4160663" y="117634"/>
                  <a:ext cx="652462" cy="676275"/>
                  <a:chOff x="4184650" y="3165475"/>
                  <a:chExt cx="652462" cy="676275"/>
                </a:xfrm>
              </p:grpSpPr>
              <p:sp>
                <p:nvSpPr>
                  <p:cNvPr id="27" name="Freeform 26"/>
                  <p:cNvSpPr>
                    <a:spLocks/>
                  </p:cNvSpPr>
                  <p:nvPr/>
                </p:nvSpPr>
                <p:spPr bwMode="auto">
                  <a:xfrm>
                    <a:off x="4184650" y="3165475"/>
                    <a:ext cx="652462" cy="676275"/>
                  </a:xfrm>
                  <a:custGeom>
                    <a:avLst/>
                    <a:gdLst>
                      <a:gd name="T0" fmla="*/ 209 w 411"/>
                      <a:gd name="T1" fmla="*/ 0 h 426"/>
                      <a:gd name="T2" fmla="*/ 411 w 411"/>
                      <a:gd name="T3" fmla="*/ 209 h 426"/>
                      <a:gd name="T4" fmla="*/ 209 w 411"/>
                      <a:gd name="T5" fmla="*/ 426 h 426"/>
                      <a:gd name="T6" fmla="*/ 0 w 411"/>
                      <a:gd name="T7" fmla="*/ 209 h 426"/>
                      <a:gd name="T8" fmla="*/ 209 w 411"/>
                      <a:gd name="T9" fmla="*/ 0 h 426"/>
                      <a:gd name="T10" fmla="*/ 209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9" y="0"/>
                        </a:moveTo>
                        <a:lnTo>
                          <a:pt x="411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30268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02</a:t>
                    </a:r>
                  </a:p>
                </p:txBody>
              </p:sp>
            </p:grpSp>
            <p:grpSp>
              <p:nvGrpSpPr>
                <p:cNvPr id="16" name="Group 28"/>
                <p:cNvGrpSpPr/>
                <p:nvPr/>
              </p:nvGrpSpPr>
              <p:grpSpPr>
                <a:xfrm>
                  <a:off x="6460951" y="117634"/>
                  <a:ext cx="652462" cy="676275"/>
                  <a:chOff x="6484938" y="3165475"/>
                  <a:chExt cx="652462" cy="676275"/>
                </a:xfrm>
              </p:grpSpPr>
              <p:sp>
                <p:nvSpPr>
                  <p:cNvPr id="25" name="Freeform 29"/>
                  <p:cNvSpPr>
                    <a:spLocks/>
                  </p:cNvSpPr>
                  <p:nvPr/>
                </p:nvSpPr>
                <p:spPr bwMode="auto">
                  <a:xfrm>
                    <a:off x="6484938" y="3165475"/>
                    <a:ext cx="652462" cy="676275"/>
                  </a:xfrm>
                  <a:custGeom>
                    <a:avLst/>
                    <a:gdLst>
                      <a:gd name="T0" fmla="*/ 202 w 411"/>
                      <a:gd name="T1" fmla="*/ 0 h 426"/>
                      <a:gd name="T2" fmla="*/ 411 w 411"/>
                      <a:gd name="T3" fmla="*/ 209 h 426"/>
                      <a:gd name="T4" fmla="*/ 202 w 411"/>
                      <a:gd name="T5" fmla="*/ 426 h 426"/>
                      <a:gd name="T6" fmla="*/ 0 w 411"/>
                      <a:gd name="T7" fmla="*/ 209 h 426"/>
                      <a:gd name="T8" fmla="*/ 202 w 411"/>
                      <a:gd name="T9" fmla="*/ 0 h 426"/>
                      <a:gd name="T10" fmla="*/ 202 w 411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1" h="426">
                        <a:moveTo>
                          <a:pt x="202" y="0"/>
                        </a:moveTo>
                        <a:lnTo>
                          <a:pt x="411" y="209"/>
                        </a:lnTo>
                        <a:lnTo>
                          <a:pt x="202" y="426"/>
                        </a:lnTo>
                        <a:lnTo>
                          <a:pt x="0" y="209"/>
                        </a:lnTo>
                        <a:lnTo>
                          <a:pt x="202" y="0"/>
                        </a:lnTo>
                        <a:lnTo>
                          <a:pt x="202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6" name="TextBox 30"/>
                  <p:cNvSpPr txBox="1"/>
                  <p:nvPr/>
                </p:nvSpPr>
                <p:spPr>
                  <a:xfrm>
                    <a:off x="6598207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03</a:t>
                    </a:r>
                  </a:p>
                </p:txBody>
              </p:sp>
            </p:grpSp>
            <p:grpSp>
              <p:nvGrpSpPr>
                <p:cNvPr id="17" name="Group 31"/>
                <p:cNvGrpSpPr/>
                <p:nvPr/>
              </p:nvGrpSpPr>
              <p:grpSpPr>
                <a:xfrm>
                  <a:off x="8724726" y="117634"/>
                  <a:ext cx="663575" cy="676275"/>
                  <a:chOff x="8748713" y="3165475"/>
                  <a:chExt cx="663575" cy="676275"/>
                </a:xfrm>
              </p:grpSpPr>
              <p:sp>
                <p:nvSpPr>
                  <p:cNvPr id="23" name="Freeform 12"/>
                  <p:cNvSpPr>
                    <a:spLocks/>
                  </p:cNvSpPr>
                  <p:nvPr/>
                </p:nvSpPr>
                <p:spPr bwMode="auto">
                  <a:xfrm>
                    <a:off x="8748713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4" name="TextBox 33"/>
                  <p:cNvSpPr txBox="1"/>
                  <p:nvPr/>
                </p:nvSpPr>
                <p:spPr>
                  <a:xfrm>
                    <a:off x="8874681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04</a:t>
                    </a:r>
                  </a:p>
                </p:txBody>
              </p:sp>
            </p:grpSp>
            <p:grpSp>
              <p:nvGrpSpPr>
                <p:cNvPr id="18" name="Group 34"/>
                <p:cNvGrpSpPr/>
                <p:nvPr/>
              </p:nvGrpSpPr>
              <p:grpSpPr>
                <a:xfrm>
                  <a:off x="11025013" y="117634"/>
                  <a:ext cx="663575" cy="676275"/>
                  <a:chOff x="11049000" y="3165475"/>
                  <a:chExt cx="663575" cy="676275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" name="Freeform 11"/>
                  <p:cNvSpPr>
                    <a:spLocks/>
                  </p:cNvSpPr>
                  <p:nvPr/>
                </p:nvSpPr>
                <p:spPr bwMode="auto">
                  <a:xfrm>
                    <a:off x="11049000" y="3165475"/>
                    <a:ext cx="663575" cy="676275"/>
                  </a:xfrm>
                  <a:custGeom>
                    <a:avLst/>
                    <a:gdLst>
                      <a:gd name="T0" fmla="*/ 209 w 418"/>
                      <a:gd name="T1" fmla="*/ 0 h 426"/>
                      <a:gd name="T2" fmla="*/ 418 w 418"/>
                      <a:gd name="T3" fmla="*/ 209 h 426"/>
                      <a:gd name="T4" fmla="*/ 209 w 418"/>
                      <a:gd name="T5" fmla="*/ 426 h 426"/>
                      <a:gd name="T6" fmla="*/ 0 w 418"/>
                      <a:gd name="T7" fmla="*/ 209 h 426"/>
                      <a:gd name="T8" fmla="*/ 209 w 418"/>
                      <a:gd name="T9" fmla="*/ 0 h 426"/>
                      <a:gd name="T10" fmla="*/ 209 w 418"/>
                      <a:gd name="T11" fmla="*/ 0 h 4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18" h="426">
                        <a:moveTo>
                          <a:pt x="209" y="0"/>
                        </a:moveTo>
                        <a:lnTo>
                          <a:pt x="418" y="209"/>
                        </a:lnTo>
                        <a:lnTo>
                          <a:pt x="209" y="426"/>
                        </a:lnTo>
                        <a:lnTo>
                          <a:pt x="0" y="209"/>
                        </a:lnTo>
                        <a:lnTo>
                          <a:pt x="209" y="0"/>
                        </a:lnTo>
                        <a:lnTo>
                          <a:pt x="209" y="0"/>
                        </a:lnTo>
                        <a:close/>
                      </a:path>
                    </a:pathLst>
                  </a:custGeom>
                  <a:grpFill/>
                  <a:ln w="38100"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id-ID" sz="1800"/>
                  </a:p>
                </p:txBody>
              </p:sp>
              <p:sp>
                <p:nvSpPr>
                  <p:cNvPr id="22" name="TextBox 36"/>
                  <p:cNvSpPr txBox="1"/>
                  <p:nvPr/>
                </p:nvSpPr>
                <p:spPr>
                  <a:xfrm>
                    <a:off x="11179732" y="3334335"/>
                    <a:ext cx="41189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id-ID" sz="1800" b="1" dirty="0">
                        <a:solidFill>
                          <a:schemeClr val="bg1"/>
                        </a:solidFill>
                        <a:latin typeface="+mj-lt"/>
                      </a:rPr>
                      <a:t>05</a:t>
                    </a:r>
                  </a:p>
                </p:txBody>
              </p:sp>
            </p:grpSp>
            <p:sp>
              <p:nvSpPr>
                <p:cNvPr id="19" name="TextBox 21"/>
                <p:cNvSpPr txBox="1"/>
                <p:nvPr/>
              </p:nvSpPr>
              <p:spPr>
                <a:xfrm>
                  <a:off x="9252750" y="22213"/>
                  <a:ext cx="221267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Conclusion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et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 perspectives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2502816" y="-41028"/>
                  <a:ext cx="15761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Intelligence </a:t>
                  </a:r>
                </a:p>
                <a:p>
                  <a:pPr algn="ctr"/>
                  <a:r>
                    <a:rPr lang="fr-FR" sz="1800" b="1" dirty="0">
                      <a:solidFill>
                        <a:schemeClr val="bg1"/>
                      </a:solidFill>
                      <a:latin typeface="+mj-lt"/>
                    </a:rPr>
                    <a:t>Artificielle et </a:t>
                  </a:r>
                  <a:r>
                    <a:rPr lang="fr-FR" sz="1800" b="1" dirty="0" err="1">
                      <a:solidFill>
                        <a:schemeClr val="bg1"/>
                      </a:solidFill>
                      <a:latin typeface="+mj-lt"/>
                    </a:rPr>
                    <a:t>chatbots</a:t>
                  </a:r>
                  <a:endParaRPr lang="id-ID" sz="18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" name="Freeform 4"/>
            <p:cNvSpPr>
              <a:spLocks/>
            </p:cNvSpPr>
            <p:nvPr/>
          </p:nvSpPr>
          <p:spPr bwMode="auto">
            <a:xfrm>
              <a:off x="11815135" y="-21772"/>
              <a:ext cx="2655887" cy="898525"/>
            </a:xfrm>
            <a:custGeom>
              <a:avLst/>
              <a:gdLst>
                <a:gd name="T0" fmla="*/ 1404 w 1673"/>
                <a:gd name="T1" fmla="*/ 0 h 566"/>
                <a:gd name="T2" fmla="*/ 0 w 1673"/>
                <a:gd name="T3" fmla="*/ 0 h 566"/>
                <a:gd name="T4" fmla="*/ 269 w 1673"/>
                <a:gd name="T5" fmla="*/ 279 h 566"/>
                <a:gd name="T6" fmla="*/ 0 w 1673"/>
                <a:gd name="T7" fmla="*/ 566 h 566"/>
                <a:gd name="T8" fmla="*/ 1404 w 1673"/>
                <a:gd name="T9" fmla="*/ 566 h 566"/>
                <a:gd name="T10" fmla="*/ 1673 w 1673"/>
                <a:gd name="T11" fmla="*/ 279 h 566"/>
                <a:gd name="T12" fmla="*/ 1404 w 1673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3" h="566">
                  <a:moveTo>
                    <a:pt x="1404" y="0"/>
                  </a:moveTo>
                  <a:lnTo>
                    <a:pt x="0" y="0"/>
                  </a:lnTo>
                  <a:lnTo>
                    <a:pt x="269" y="279"/>
                  </a:lnTo>
                  <a:lnTo>
                    <a:pt x="0" y="566"/>
                  </a:lnTo>
                  <a:lnTo>
                    <a:pt x="1404" y="566"/>
                  </a:lnTo>
                  <a:lnTo>
                    <a:pt x="1673" y="279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190550" y="1197546"/>
            <a:ext cx="4541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Besoins non fonctionnels</a:t>
            </a:r>
          </a:p>
        </p:txBody>
      </p:sp>
      <p:grpSp>
        <p:nvGrpSpPr>
          <p:cNvPr id="37" name="Groupe 36"/>
          <p:cNvGrpSpPr/>
          <p:nvPr/>
        </p:nvGrpSpPr>
        <p:grpSpPr>
          <a:xfrm>
            <a:off x="1126655" y="2997747"/>
            <a:ext cx="1872208" cy="2405880"/>
            <a:chOff x="1126655" y="2997747"/>
            <a:chExt cx="1872208" cy="240588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6655" y="2997747"/>
              <a:ext cx="1872208" cy="1809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ZoneTexte 35"/>
            <p:cNvSpPr txBox="1"/>
            <p:nvPr/>
          </p:nvSpPr>
          <p:spPr>
            <a:xfrm>
              <a:off x="1270670" y="4941962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Scalabilité</a:t>
              </a:r>
              <a:endPara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3646934" y="2919234"/>
            <a:ext cx="2088232" cy="2484393"/>
            <a:chOff x="3646934" y="2919234"/>
            <a:chExt cx="2088232" cy="2484393"/>
          </a:xfrm>
        </p:grpSpPr>
        <p:pic>
          <p:nvPicPr>
            <p:cNvPr id="33" name="Image 32" descr="256-256-3f869295130b9549514b440486bfe661-dashboard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8942" y="2919234"/>
              <a:ext cx="1950720" cy="1950720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3646934" y="494196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Performance</a:t>
              </a:r>
            </a:p>
          </p:txBody>
        </p:sp>
      </p:grpSp>
      <p:grpSp>
        <p:nvGrpSpPr>
          <p:cNvPr id="41" name="Groupe 40"/>
          <p:cNvGrpSpPr/>
          <p:nvPr/>
        </p:nvGrpSpPr>
        <p:grpSpPr>
          <a:xfrm>
            <a:off x="6311230" y="3069754"/>
            <a:ext cx="2088232" cy="2333873"/>
            <a:chOff x="6311230" y="3069754"/>
            <a:chExt cx="2088232" cy="2333873"/>
          </a:xfrm>
        </p:grpSpPr>
        <p:pic>
          <p:nvPicPr>
            <p:cNvPr id="34" name="Image 33" descr="maintenance-icon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7254" y="3069754"/>
              <a:ext cx="1656184" cy="1656184"/>
            </a:xfrm>
            <a:prstGeom prst="rect">
              <a:avLst/>
            </a:prstGeom>
          </p:spPr>
        </p:pic>
        <p:sp>
          <p:nvSpPr>
            <p:cNvPr id="40" name="ZoneTexte 39"/>
            <p:cNvSpPr txBox="1"/>
            <p:nvPr/>
          </p:nvSpPr>
          <p:spPr>
            <a:xfrm>
              <a:off x="6311230" y="494196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Maintenance</a:t>
              </a:r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9191550" y="2997746"/>
            <a:ext cx="2088232" cy="2405881"/>
            <a:chOff x="9191550" y="2997746"/>
            <a:chExt cx="2088232" cy="2405881"/>
          </a:xfrm>
        </p:grpSpPr>
        <p:pic>
          <p:nvPicPr>
            <p:cNvPr id="35" name="Image 34" descr="Usability_icon-icons.com_53759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5566" y="2997746"/>
              <a:ext cx="1728192" cy="1656184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9191550" y="4941962"/>
              <a:ext cx="2088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Ergonomie</a:t>
              </a:r>
            </a:p>
          </p:txBody>
        </p:sp>
      </p:grpSp>
      <p:sp>
        <p:nvSpPr>
          <p:cNvPr id="32" name="Slide Number Placeholder 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Ultimate Revision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7FBC41"/>
      </a:accent1>
      <a:accent2>
        <a:srgbClr val="31A8DF"/>
      </a:accent2>
      <a:accent3>
        <a:srgbClr val="EC5724"/>
      </a:accent3>
      <a:accent4>
        <a:srgbClr val="FDB817"/>
      </a:accent4>
      <a:accent5>
        <a:srgbClr val="7B67AD"/>
      </a:accent5>
      <a:accent6>
        <a:srgbClr val="BB2326"/>
      </a:accent6>
      <a:hlink>
        <a:srgbClr val="0563C1"/>
      </a:hlink>
      <a:folHlink>
        <a:srgbClr val="954F72"/>
      </a:folHlink>
    </a:clrScheme>
    <a:fontScheme name="Custom 10">
      <a:majorFont>
        <a:latin typeface="ubuntu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5042</TotalTime>
  <Words>1174</Words>
  <Application>Microsoft Office PowerPoint</Application>
  <PresentationFormat>Custom</PresentationFormat>
  <Paragraphs>482</Paragraphs>
  <Slides>32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calibri</vt:lpstr>
      <vt:lpstr>calibri</vt:lpstr>
      <vt:lpstr>Century Gothic</vt:lpstr>
      <vt:lpstr>Gill Sans</vt:lpstr>
      <vt:lpstr>Helvetica</vt:lpstr>
      <vt:lpstr>Helvetica Neue</vt:lpstr>
      <vt:lpstr>Open Sans</vt:lpstr>
      <vt:lpstr>Oswald</vt:lpstr>
      <vt:lpstr>Source Sans Pro</vt:lpstr>
      <vt:lpstr>Tahoma</vt:lpstr>
      <vt:lpstr>Times New Roman</vt:lpstr>
      <vt:lpstr>ubuntu</vt:lpstr>
      <vt:lpstr>Thème Office</vt:lpstr>
      <vt:lpstr>Office Theme</vt:lpstr>
      <vt:lpstr> Projet De Fin d’année Mise en place d’une assistante virtuelle pour l’Institut  à base de IBM WATSON  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Utilisateur Windows</dc:creator>
  <cp:lastModifiedBy>asma sehli</cp:lastModifiedBy>
  <cp:revision>380</cp:revision>
  <dcterms:created xsi:type="dcterms:W3CDTF">2018-09-24T19:21:05Z</dcterms:created>
  <dcterms:modified xsi:type="dcterms:W3CDTF">2019-05-29T07:48:00Z</dcterms:modified>
</cp:coreProperties>
</file>